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svg" ContentType="image/svg+xml"/>
  <Default Extension="png" ContentType="image/png"/>
  <Default Extension="vml" ContentType="application/vnd.openxmlformats-officedocument.vmlDrawing"/>
  <Default Extension="bin" ContentType="application/vnd.openxmlformats-officedocument.oleObject"/>
  <Default Extension="fntdata" ContentType="application/x-fontdata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 Bold" panose="020B0604020202020204" charset="0"/>
      <p:bold r:id="rId21"/>
    </p:embeddedFont>
    <p:embeddedFont>
      <p:font typeface="Poppins" panose="020B0604020202020204" charset="0"/>
      <p:regular r:id="rId22"/>
    </p:embeddedFont>
    <p:embeddedFont>
      <p:font typeface="Poppins Bold" panose="020B0604020202020204" charset="0"/>
      <p:bold r:id="rId23"/>
    </p:embeddedFont>
    <p:embeddedFont>
      <p:font typeface="TT Norms" panose="020B0604020202020204" charset="0"/>
      <p:regular r:id="rId24"/>
    </p:embeddedFont>
    <p:embeddedFont>
      <p:font typeface="TT Norms Bold" panose="020B060402020202020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66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font" Target="/ppt/fonts/font2.fntdata" Id="rId18" /><Relationship Type="http://schemas.openxmlformats.org/officeDocument/2006/relationships/presProps" Target="/ppt/presProps.xml" Id="rId26" /><Relationship Type="http://schemas.openxmlformats.org/officeDocument/2006/relationships/slide" Target="/ppt/slides/slide2.xml" Id="rId3" /><Relationship Type="http://schemas.openxmlformats.org/officeDocument/2006/relationships/font" Target="/ppt/fonts/font5.fntdata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font" Target="/ppt/fonts/font1.fntdata" Id="rId17" /><Relationship Type="http://schemas.openxmlformats.org/officeDocument/2006/relationships/font" Target="/ppt/fonts/font9.fntdata" Id="rId25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font" Target="/ppt/fonts/font4.fntdata" Id="rId20" /><Relationship Type="http://schemas.openxmlformats.org/officeDocument/2006/relationships/tableStyles" Target="/ppt/tableStyles.xml" Id="rId29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font" Target="/ppt/fonts/font8.fntdata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font" Target="/ppt/fonts/font7.fntdata" Id="rId23" /><Relationship Type="http://schemas.openxmlformats.org/officeDocument/2006/relationships/theme" Target="/ppt/theme/theme1.xml" Id="rId28" /><Relationship Type="http://schemas.openxmlformats.org/officeDocument/2006/relationships/slide" Target="/ppt/slides/slide9.xml" Id="rId10" /><Relationship Type="http://schemas.openxmlformats.org/officeDocument/2006/relationships/font" Target="/ppt/fonts/font3.fntdata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font" Target="/ppt/fonts/font6.fntdata" Id="rId22" /><Relationship Type="http://schemas.openxmlformats.org/officeDocument/2006/relationships/viewProps" Target="/ppt/viewProps.xml" Id="rId27" /></Relationships>
</file>

<file path=ppt/drawings/_rels/vmlDrawing1.vml.rels>&#65279;<?xml version="1.0" encoding="utf-8"?><Relationships xmlns="http://schemas.openxmlformats.org/package/2006/relationships"><Relationship Type="http://schemas.openxmlformats.org/officeDocument/2006/relationships/image" Target="/ppt/media/image57.png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7.svg" Id="rId8" /><Relationship Type="http://schemas.openxmlformats.org/officeDocument/2006/relationships/image" Target="/ppt/media/image12.jpeg" Id="rId13" /><Relationship Type="http://schemas.openxmlformats.org/officeDocument/2006/relationships/image" Target="/ppt/media/image2.png" Id="rId3" /><Relationship Type="http://schemas.openxmlformats.org/officeDocument/2006/relationships/image" Target="/ppt/media/image6.png" Id="rId7" /><Relationship Type="http://schemas.openxmlformats.org/officeDocument/2006/relationships/image" Target="/ppt/media/image11.png" Id="rId12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5.svg" Id="rId6" /><Relationship Type="http://schemas.openxmlformats.org/officeDocument/2006/relationships/image" Target="/ppt/media/image10.jpeg" Id="rId11" /><Relationship Type="http://schemas.openxmlformats.org/officeDocument/2006/relationships/image" Target="/ppt/media/image4.png" Id="rId5" /><Relationship Type="http://schemas.openxmlformats.org/officeDocument/2006/relationships/image" Target="/ppt/media/image9.svg" Id="rId10" /><Relationship Type="http://schemas.openxmlformats.org/officeDocument/2006/relationships/image" Target="/ppt/media/image3.svg" Id="rId4" /><Relationship Type="http://schemas.openxmlformats.org/officeDocument/2006/relationships/image" Target="/ppt/media/image8.png" Id="rId9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32.svg" Id="rId8" /><Relationship Type="http://schemas.openxmlformats.org/officeDocument/2006/relationships/image" Target="/ppt/media/image27.png" Id="rId3" /><Relationship Type="http://schemas.openxmlformats.org/officeDocument/2006/relationships/image" Target="/ppt/media/image31.png" Id="rId7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5.svg" Id="rId6" /><Relationship Type="http://schemas.openxmlformats.org/officeDocument/2006/relationships/image" Target="/ppt/media/image4.png" Id="rId5" /><Relationship Type="http://schemas.openxmlformats.org/officeDocument/2006/relationships/image" Target="/ppt/media/image28.svg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64.svg" Id="rId8" /><Relationship Type="http://schemas.openxmlformats.org/officeDocument/2006/relationships/image" Target="/ppt/media/image53.png" Id="rId13" /><Relationship Type="http://schemas.openxmlformats.org/officeDocument/2006/relationships/image" Target="/ppt/media/image59.png" Id="rId3" /><Relationship Type="http://schemas.openxmlformats.org/officeDocument/2006/relationships/image" Target="/ppt/media/image63.png" Id="rId7" /><Relationship Type="http://schemas.openxmlformats.org/officeDocument/2006/relationships/image" Target="/ppt/media/image3.svg" Id="rId12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62.svg" Id="rId6" /><Relationship Type="http://schemas.openxmlformats.org/officeDocument/2006/relationships/image" Target="/ppt/media/image2.png" Id="rId11" /><Relationship Type="http://schemas.openxmlformats.org/officeDocument/2006/relationships/image" Target="/ppt/media/image61.png" Id="rId5" /><Relationship Type="http://schemas.openxmlformats.org/officeDocument/2006/relationships/image" Target="/ppt/media/image67.jpeg" Id="rId15" /><Relationship Type="http://schemas.openxmlformats.org/officeDocument/2006/relationships/image" Target="/ppt/media/image66.svg" Id="rId10" /><Relationship Type="http://schemas.openxmlformats.org/officeDocument/2006/relationships/image" Target="/ppt/media/image60.svg" Id="rId4" /><Relationship Type="http://schemas.openxmlformats.org/officeDocument/2006/relationships/image" Target="/ppt/media/image65.png" Id="rId9" /><Relationship Type="http://schemas.openxmlformats.org/officeDocument/2006/relationships/image" Target="/ppt/media/image54.svg" Id="rId14" /><Relationship Type="http://schemas.openxmlformats.org/officeDocument/2006/relationships/hyperlink" Target="mailto:info@aac.am" TargetMode="External" Id="rId18" /><Relationship Type="http://schemas.openxmlformats.org/officeDocument/2006/relationships/hyperlink" Target="https://armla.am" TargetMode="External" Id="rId17" /><Relationship Type="http://schemas.openxmlformats.org/officeDocument/2006/relationships/hyperlink" Target="mailto:info@armla.am" TargetMode="External" Id="rId16" /><Relationship Type="http://schemas.openxmlformats.org/officeDocument/2006/relationships/hyperlink" Target="https://aac.am" TargetMode="External" Id="rId1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18.png" Id="rId8" /><Relationship Type="http://schemas.openxmlformats.org/officeDocument/2006/relationships/image" Target="/ppt/media/image13.png" Id="rId3" /><Relationship Type="http://schemas.openxmlformats.org/officeDocument/2006/relationships/image" Target="/ppt/media/image17.svg" Id="rId7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16.png" Id="rId6" /><Relationship Type="http://schemas.openxmlformats.org/officeDocument/2006/relationships/image" Target="/ppt/media/image15.jpeg" Id="rId5" /><Relationship Type="http://schemas.openxmlformats.org/officeDocument/2006/relationships/image" Target="/ppt/media/image14.svg" Id="rId4" /><Relationship Type="http://schemas.openxmlformats.org/officeDocument/2006/relationships/image" Target="/ppt/media/image19.svg" Id="rId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23.png" Id="rId8" /><Relationship Type="http://schemas.openxmlformats.org/officeDocument/2006/relationships/image" Target="/ppt/media/image20.jpeg" Id="rId3" /><Relationship Type="http://schemas.openxmlformats.org/officeDocument/2006/relationships/image" Target="/ppt/media/image22.svg" Id="rId7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1.png" Id="rId6" /><Relationship Type="http://schemas.openxmlformats.org/officeDocument/2006/relationships/image" Target="/ppt/media/image26.svg" Id="rId11" /><Relationship Type="http://schemas.openxmlformats.org/officeDocument/2006/relationships/image" Target="/ppt/media/image5.svg" Id="rId5" /><Relationship Type="http://schemas.openxmlformats.org/officeDocument/2006/relationships/image" Target="/ppt/media/image25.png" Id="rId10" /><Relationship Type="http://schemas.openxmlformats.org/officeDocument/2006/relationships/image" Target="/ppt/media/image4.png" Id="rId4" /><Relationship Type="http://schemas.openxmlformats.org/officeDocument/2006/relationships/image" Target="/ppt/media/image24.svg" Id="rId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5.svg" Id="rId8" /><Relationship Type="http://schemas.openxmlformats.org/officeDocument/2006/relationships/image" Target="/ppt/media/image35.png" Id="rId13" /><Relationship Type="http://schemas.openxmlformats.org/officeDocument/2006/relationships/image" Target="/ppt/media/image27.png" Id="rId3" /><Relationship Type="http://schemas.openxmlformats.org/officeDocument/2006/relationships/image" Target="/ppt/media/image4.png" Id="rId7" /><Relationship Type="http://schemas.openxmlformats.org/officeDocument/2006/relationships/image" Target="/ppt/media/image34.svg" Id="rId12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0.svg" Id="rId6" /><Relationship Type="http://schemas.openxmlformats.org/officeDocument/2006/relationships/image" Target="/ppt/media/image33.png" Id="rId11" /><Relationship Type="http://schemas.openxmlformats.org/officeDocument/2006/relationships/image" Target="/ppt/media/image29.png" Id="rId5" /><Relationship Type="http://schemas.openxmlformats.org/officeDocument/2006/relationships/image" Target="/ppt/media/image32.svg" Id="rId10" /><Relationship Type="http://schemas.openxmlformats.org/officeDocument/2006/relationships/image" Target="/ppt/media/image28.svg" Id="rId4" /><Relationship Type="http://schemas.openxmlformats.org/officeDocument/2006/relationships/image" Target="/ppt/media/image31.png" Id="rId9" /><Relationship Type="http://schemas.openxmlformats.org/officeDocument/2006/relationships/image" Target="/ppt/media/image36.svg" Id="rId1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4.png" Id="rId8" /><Relationship Type="http://schemas.openxmlformats.org/officeDocument/2006/relationships/image" Target="/ppt/media/image40.svg" Id="rId13" /><Relationship Type="http://schemas.openxmlformats.org/officeDocument/2006/relationships/image" Target="/ppt/media/image28.svg" Id="rId3" /><Relationship Type="http://schemas.openxmlformats.org/officeDocument/2006/relationships/image" Target="/ppt/media/image38.svg" Id="rId7" /><Relationship Type="http://schemas.openxmlformats.org/officeDocument/2006/relationships/image" Target="/ppt/media/image39.png" Id="rId12" /><Relationship Type="http://schemas.openxmlformats.org/officeDocument/2006/relationships/image" Target="/ppt/media/image27.pn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37.png" Id="rId6" /><Relationship Type="http://schemas.openxmlformats.org/officeDocument/2006/relationships/image" Target="/ppt/media/image32.svg" Id="rId11" /><Relationship Type="http://schemas.openxmlformats.org/officeDocument/2006/relationships/image" Target="/ppt/media/image30.svg" Id="rId5" /><Relationship Type="http://schemas.openxmlformats.org/officeDocument/2006/relationships/image" Target="/ppt/media/image31.png" Id="rId10" /><Relationship Type="http://schemas.openxmlformats.org/officeDocument/2006/relationships/image" Target="/ppt/media/image29.png" Id="rId4" /><Relationship Type="http://schemas.openxmlformats.org/officeDocument/2006/relationships/image" Target="/ppt/media/image5.svg" Id="rId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17.svg" Id="rId8" /><Relationship Type="http://schemas.openxmlformats.org/officeDocument/2006/relationships/image" Target="/ppt/media/image47.png" Id="rId13" /><Relationship Type="http://schemas.openxmlformats.org/officeDocument/2006/relationships/image" Target="/ppt/media/image52.svg" Id="rId18" /><Relationship Type="http://schemas.openxmlformats.org/officeDocument/2006/relationships/image" Target="/ppt/media/image41.png" Id="rId3" /><Relationship Type="http://schemas.openxmlformats.org/officeDocument/2006/relationships/image" Target="/ppt/media/image55.png" Id="rId21" /><Relationship Type="http://schemas.openxmlformats.org/officeDocument/2006/relationships/image" Target="/ppt/media/image16.png" Id="rId7" /><Relationship Type="http://schemas.openxmlformats.org/officeDocument/2006/relationships/image" Target="/ppt/media/image46.svg" Id="rId12" /><Relationship Type="http://schemas.openxmlformats.org/officeDocument/2006/relationships/image" Target="/ppt/media/image51.png" Id="rId17" /><Relationship Type="http://schemas.openxmlformats.org/officeDocument/2006/relationships/image" Target="/ppt/media/image1.jpeg" Id="rId2" /><Relationship Type="http://schemas.openxmlformats.org/officeDocument/2006/relationships/image" Target="/ppt/media/image50.svg" Id="rId16" /><Relationship Type="http://schemas.openxmlformats.org/officeDocument/2006/relationships/image" Target="/ppt/media/image54.svg" Id="rId20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2.svg" Id="rId6" /><Relationship Type="http://schemas.openxmlformats.org/officeDocument/2006/relationships/image" Target="/ppt/media/image45.png" Id="rId11" /><Relationship Type="http://schemas.openxmlformats.org/officeDocument/2006/relationships/image" Target="/ppt/media/image26.svg" Id="rId24" /><Relationship Type="http://schemas.openxmlformats.org/officeDocument/2006/relationships/image" Target="/ppt/media/image21.png" Id="rId5" /><Relationship Type="http://schemas.openxmlformats.org/officeDocument/2006/relationships/image" Target="/ppt/media/image49.png" Id="rId15" /><Relationship Type="http://schemas.openxmlformats.org/officeDocument/2006/relationships/image" Target="/ppt/media/image25.png" Id="rId23" /><Relationship Type="http://schemas.openxmlformats.org/officeDocument/2006/relationships/image" Target="/ppt/media/image44.svg" Id="rId10" /><Relationship Type="http://schemas.openxmlformats.org/officeDocument/2006/relationships/image" Target="/ppt/media/image53.png" Id="rId19" /><Relationship Type="http://schemas.openxmlformats.org/officeDocument/2006/relationships/image" Target="/ppt/media/image42.svg" Id="rId4" /><Relationship Type="http://schemas.openxmlformats.org/officeDocument/2006/relationships/image" Target="/ppt/media/image43.png" Id="rId9" /><Relationship Type="http://schemas.openxmlformats.org/officeDocument/2006/relationships/image" Target="/ppt/media/image48.svg" Id="rId14" /><Relationship Type="http://schemas.openxmlformats.org/officeDocument/2006/relationships/image" Target="/ppt/media/image56.svg" Id="rId2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2.svg" Id="rId8" /><Relationship Type="http://schemas.openxmlformats.org/officeDocument/2006/relationships/image" Target="/ppt/media/image1.jpeg" Id="rId3" /><Relationship Type="http://schemas.openxmlformats.org/officeDocument/2006/relationships/image" Target="/ppt/media/image21.png" Id="rId7" /><Relationship Type="http://schemas.openxmlformats.org/officeDocument/2006/relationships/image" Target="/ppt/media/image57.png" Id="rId12" /><Relationship Type="http://schemas.openxmlformats.org/officeDocument/2006/relationships/slideLayout" Target="/ppt/slideLayouts/slideLayout7.xml" Id="rId2" /><Relationship Type="http://schemas.openxmlformats.org/officeDocument/2006/relationships/vmlDrawing" Target="/ppt/drawings/vmlDrawing1.vml" Id="rId1" /><Relationship Type="http://schemas.openxmlformats.org/officeDocument/2006/relationships/image" Target="/ppt/media/image5.svg" Id="rId6" /><Relationship Type="http://schemas.openxmlformats.org/officeDocument/2006/relationships/oleObject" Target="/ppt/embeddings/oleObject1.bin" Id="rId11" /><Relationship Type="http://schemas.openxmlformats.org/officeDocument/2006/relationships/image" Target="/ppt/media/image4.png" Id="rId5" /><Relationship Type="http://schemas.openxmlformats.org/officeDocument/2006/relationships/image" Target="/ppt/media/image26.svg" Id="rId10" /><Relationship Type="http://schemas.openxmlformats.org/officeDocument/2006/relationships/image" Target="/ppt/media/image20.jpeg" Id="rId4" /><Relationship Type="http://schemas.openxmlformats.org/officeDocument/2006/relationships/image" Target="/ppt/media/image25.png" Id="rId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13.png" Id="rId3" /><Relationship Type="http://schemas.openxmlformats.org/officeDocument/2006/relationships/image" Target="/ppt/media/image26.svg" Id="rId7" /><Relationship Type="http://schemas.openxmlformats.org/officeDocument/2006/relationships/image" Target="/ppt/media/image1.jpeg" Id="rId2" /><Relationship Type="http://schemas.openxmlformats.org/officeDocument/2006/relationships/slideLayout" Target="/ppt/slideLayouts/slideLayout7.xml" Id="rId1" /><Relationship Type="http://schemas.openxmlformats.org/officeDocument/2006/relationships/image" Target="/ppt/media/image25.png" Id="rId6" /><Relationship Type="http://schemas.openxmlformats.org/officeDocument/2006/relationships/image" Target="/ppt/media/image58.jpeg" Id="rId5" /><Relationship Type="http://schemas.openxmlformats.org/officeDocument/2006/relationships/image" Target="/ppt/media/image14.sv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6.svg" Id="rId3" /><Relationship Type="http://schemas.openxmlformats.org/officeDocument/2006/relationships/image" Target="/ppt/media/image25.png" Id="rId2" /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23371" y="-641865"/>
            <a:ext cx="13168026" cy="11316273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75821" y="-2840784"/>
            <a:ext cx="13708112" cy="11783448"/>
            <a:chOff x="0" y="0"/>
            <a:chExt cx="812800" cy="698680"/>
          </a:xfrm>
        </p:grpSpPr>
        <p:sp>
          <p:nvSpPr>
            <p:cNvPr id="7" name="Freeform 7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233" y="5743562"/>
            <a:ext cx="8409672" cy="991488"/>
            <a:chOff x="0" y="0"/>
            <a:chExt cx="2214893" cy="2611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14893" cy="261133"/>
            </a:xfrm>
            <a:custGeom>
              <a:avLst/>
              <a:gdLst/>
              <a:ahLst/>
              <a:cxnLst/>
              <a:rect l="l" t="t" r="r" b="b"/>
              <a:pathLst>
                <a:path w="2214893" h="261133">
                  <a:moveTo>
                    <a:pt x="13809" y="0"/>
                  </a:moveTo>
                  <a:lnTo>
                    <a:pt x="2201084" y="0"/>
                  </a:lnTo>
                  <a:cubicBezTo>
                    <a:pt x="2208711" y="0"/>
                    <a:pt x="2214893" y="6182"/>
                    <a:pt x="2214893" y="13809"/>
                  </a:cubicBezTo>
                  <a:lnTo>
                    <a:pt x="2214893" y="247324"/>
                  </a:lnTo>
                  <a:cubicBezTo>
                    <a:pt x="2214893" y="254950"/>
                    <a:pt x="2208711" y="261133"/>
                    <a:pt x="2201084" y="261133"/>
                  </a:cubicBezTo>
                  <a:lnTo>
                    <a:pt x="13809" y="261133"/>
                  </a:lnTo>
                  <a:cubicBezTo>
                    <a:pt x="6182" y="261133"/>
                    <a:pt x="0" y="254950"/>
                    <a:pt x="0" y="247324"/>
                  </a:cubicBezTo>
                  <a:lnTo>
                    <a:pt x="0" y="13809"/>
                  </a:lnTo>
                  <a:cubicBezTo>
                    <a:pt x="0" y="6182"/>
                    <a:pt x="6182" y="0"/>
                    <a:pt x="13809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2214893" cy="356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50"/>
                </a:lnSpc>
              </a:pPr>
              <a:r>
                <a:rPr lang="en-US" sz="3500" b="1">
                  <a:solidFill>
                    <a:srgbClr val="FFFFFF"/>
                  </a:solidFill>
                  <a:latin typeface="TT Norms Bold" panose="02000803030000020004"/>
                  <a:ea typeface="TT Norms Bold" panose="02000803030000020004"/>
                  <a:cs typeface="TT Norms Bold" panose="02000803030000020004"/>
                  <a:sym typeface="TT Norms Bold" panose="02000803030000020004"/>
                </a:rPr>
                <a:t>ՄՇՏԱԴԻՏԱՐԿՄԱՆ ԱՐԴՅՈՒՆՔՆԵՐ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70265" y="7720946"/>
            <a:ext cx="4883744" cy="4273276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674128" y="9488937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10800000">
            <a:off x="11222584" y="-1576644"/>
            <a:ext cx="3352042" cy="2933037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104058" y="-2699265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674128" y="-537090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267907" y="684174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6"/>
          <p:cNvGrpSpPr/>
          <p:nvPr/>
        </p:nvGrpSpPr>
        <p:grpSpPr>
          <a:xfrm>
            <a:off x="11535299" y="1089879"/>
            <a:ext cx="9137786" cy="7852785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852712" y="1362656"/>
            <a:ext cx="10502693" cy="7307231"/>
            <a:chOff x="0" y="0"/>
            <a:chExt cx="1003955" cy="698500"/>
          </a:xfrm>
        </p:grpSpPr>
        <p:sp>
          <p:nvSpPr>
            <p:cNvPr id="30" name="Freeform 30"/>
            <p:cNvSpPr/>
            <p:nvPr/>
          </p:nvSpPr>
          <p:spPr>
            <a:xfrm>
              <a:off x="4246" y="0"/>
              <a:ext cx="995462" cy="698500"/>
            </a:xfrm>
            <a:custGeom>
              <a:avLst/>
              <a:gdLst/>
              <a:ahLst/>
              <a:cxnLst/>
              <a:rect l="l" t="t" r="r" b="b"/>
              <a:pathLst>
                <a:path w="995462" h="698500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blipFill>
              <a:blip r:embed="rId11"/>
              <a:stretch>
                <a:fillRect l="-2841" r="-2841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31" name="Freeform 31"/>
          <p:cNvSpPr/>
          <p:nvPr/>
        </p:nvSpPr>
        <p:spPr>
          <a:xfrm>
            <a:off x="1174750" y="8666393"/>
            <a:ext cx="1447652" cy="1433175"/>
          </a:xfrm>
          <a:custGeom>
            <a:avLst/>
            <a:gdLst/>
            <a:ahLst/>
            <a:cxnLst/>
            <a:rect l="l" t="t" r="r" b="b"/>
            <a:pathLst>
              <a:path w="1447652" h="1433175">
                <a:moveTo>
                  <a:pt x="0" y="0"/>
                </a:moveTo>
                <a:lnTo>
                  <a:pt x="1447652" y="0"/>
                </a:lnTo>
                <a:lnTo>
                  <a:pt x="1447652" y="1433175"/>
                </a:lnTo>
                <a:lnTo>
                  <a:pt x="0" y="14331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4091733" y="8720386"/>
            <a:ext cx="3168107" cy="1283083"/>
          </a:xfrm>
          <a:custGeom>
            <a:avLst/>
            <a:gdLst/>
            <a:ahLst/>
            <a:cxnLst/>
            <a:rect l="l" t="t" r="r" b="b"/>
            <a:pathLst>
              <a:path w="3168107" h="1283083">
                <a:moveTo>
                  <a:pt x="0" y="0"/>
                </a:moveTo>
                <a:lnTo>
                  <a:pt x="3168107" y="0"/>
                </a:lnTo>
                <a:lnTo>
                  <a:pt x="3168107" y="1283083"/>
                </a:lnTo>
                <a:lnTo>
                  <a:pt x="0" y="1283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028233" y="2084017"/>
            <a:ext cx="9795139" cy="463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0"/>
              </a:lnSpc>
            </a:pPr>
            <a:r>
              <a:rPr lang="en-US" sz="369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ՀԱՅԱՍՏԱՆԻ ՀԱՆՐԱՊԵՏՈՒԹՅԱՆ</a:t>
            </a:r>
          </a:p>
          <a:p>
            <a:pPr algn="l">
              <a:lnSpc>
                <a:spcPts val="4035"/>
              </a:lnSpc>
            </a:pPr>
            <a:r>
              <a:rPr lang="en-US" sz="294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ՀԱԿԱԿՈՌՈՒՊՑԻՈՆ ՌԱԶՄԱՎԱՐՈՒԹՅԱՆ ԻՐԱԿԱՆԱՑՄԱՆ 2023-2026 ԹՎԱԿԱՆՆԵՐԻ</a:t>
            </a:r>
          </a:p>
          <a:p>
            <a:pPr algn="l">
              <a:lnSpc>
                <a:spcPts val="5845"/>
              </a:lnSpc>
            </a:pPr>
            <a:r>
              <a:rPr lang="en-US" sz="426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ՄԻՋՈՑԱՌՈՒՄՆԵՐԻ ԾՐԱԳՐԻ</a:t>
            </a:r>
          </a:p>
          <a:p>
            <a:pPr algn="l">
              <a:lnSpc>
                <a:spcPts val="4035"/>
              </a:lnSpc>
            </a:pPr>
            <a:r>
              <a:rPr lang="en-US" sz="294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2023-2024 ԹՎԱԿԱՆՆԵՐԻՆ ԻՐԱԿԱՆԱՑՄԱՆ</a:t>
            </a:r>
          </a:p>
          <a:p>
            <a:pPr algn="l">
              <a:lnSpc>
                <a:spcPts val="4940"/>
              </a:lnSpc>
            </a:pPr>
            <a:r>
              <a:rPr lang="en-US" sz="360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ԵՆԹԱԿԱ ԳՈՐԾՈՂՈՒԹՅՈՒՆՆԵՐԻ</a:t>
            </a:r>
          </a:p>
          <a:p>
            <a:pPr algn="l">
              <a:lnSpc>
                <a:spcPts val="4940"/>
              </a:lnSpc>
            </a:pPr>
            <a:r>
              <a:rPr lang="en-US" sz="360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 </a:t>
            </a:r>
          </a:p>
          <a:p>
            <a:pPr algn="l">
              <a:lnSpc>
                <a:spcPts val="4035"/>
              </a:lnSpc>
            </a:pPr>
            <a:endParaRPr lang="en-US" sz="3605" b="1">
              <a:solidFill>
                <a:srgbClr val="23403D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54234" y="7067164"/>
            <a:ext cx="3940862" cy="6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0"/>
              </a:lnSpc>
            </a:pPr>
            <a:r>
              <a:rPr lang="en-US" sz="370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ԵՐԵՎԱՆ,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554" y="4220738"/>
            <a:ext cx="8258274" cy="17378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0034153" y="4238116"/>
            <a:ext cx="8253847" cy="4387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36554" y="5078516"/>
            <a:ext cx="8258274" cy="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0034153" y="5143500"/>
            <a:ext cx="8253847" cy="989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166714" y="3625834"/>
            <a:ext cx="417463" cy="491102"/>
            <a:chOff x="0" y="0"/>
            <a:chExt cx="812800" cy="956176"/>
          </a:xfrm>
        </p:grpSpPr>
        <p:sp>
          <p:nvSpPr>
            <p:cNvPr id="7" name="Freeform 7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9538477" y="3661624"/>
            <a:ext cx="424095" cy="530924"/>
            <a:chOff x="0" y="0"/>
            <a:chExt cx="812800" cy="1017545"/>
          </a:xfrm>
        </p:grpSpPr>
        <p:sp>
          <p:nvSpPr>
            <p:cNvPr id="10" name="Freeform 10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66714" y="4483611"/>
            <a:ext cx="417463" cy="491102"/>
            <a:chOff x="0" y="0"/>
            <a:chExt cx="812800" cy="956176"/>
          </a:xfrm>
        </p:grpSpPr>
        <p:sp>
          <p:nvSpPr>
            <p:cNvPr id="13" name="Freeform 13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9538477" y="4533029"/>
            <a:ext cx="424095" cy="530924"/>
            <a:chOff x="0" y="0"/>
            <a:chExt cx="812800" cy="1017545"/>
          </a:xfrm>
        </p:grpSpPr>
        <p:sp>
          <p:nvSpPr>
            <p:cNvPr id="16" name="Freeform 16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636554" y="5936294"/>
            <a:ext cx="8258274" cy="47739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0034153" y="5984033"/>
            <a:ext cx="8250565" cy="40767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36554" y="6771638"/>
            <a:ext cx="8258274" cy="43512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034153" y="6871149"/>
            <a:ext cx="8354451" cy="46468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43032" y="7648548"/>
            <a:ext cx="8251796" cy="478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166714" y="5341389"/>
            <a:ext cx="417463" cy="491102"/>
            <a:chOff x="0" y="0"/>
            <a:chExt cx="812800" cy="956176"/>
          </a:xfrm>
        </p:grpSpPr>
        <p:sp>
          <p:nvSpPr>
            <p:cNvPr id="24" name="Freeform 24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9538477" y="5404434"/>
            <a:ext cx="424095" cy="530924"/>
            <a:chOff x="0" y="0"/>
            <a:chExt cx="812800" cy="1017545"/>
          </a:xfrm>
        </p:grpSpPr>
        <p:sp>
          <p:nvSpPr>
            <p:cNvPr id="27" name="Freeform 27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66714" y="6217170"/>
            <a:ext cx="417463" cy="491102"/>
            <a:chOff x="0" y="0"/>
            <a:chExt cx="812800" cy="956176"/>
          </a:xfrm>
        </p:grpSpPr>
        <p:sp>
          <p:nvSpPr>
            <p:cNvPr id="30" name="Freeform 30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9538477" y="6294128"/>
            <a:ext cx="424095" cy="530924"/>
            <a:chOff x="0" y="0"/>
            <a:chExt cx="812800" cy="1017545"/>
          </a:xfrm>
        </p:grpSpPr>
        <p:sp>
          <p:nvSpPr>
            <p:cNvPr id="33" name="Freeform 33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202599" y="7081688"/>
            <a:ext cx="404446" cy="475790"/>
            <a:chOff x="0" y="0"/>
            <a:chExt cx="812800" cy="956176"/>
          </a:xfrm>
        </p:grpSpPr>
        <p:sp>
          <p:nvSpPr>
            <p:cNvPr id="36" name="Freeform 36"/>
            <p:cNvSpPr/>
            <p:nvPr/>
          </p:nvSpPr>
          <p:spPr>
            <a:xfrm>
              <a:off x="58252" y="126634"/>
              <a:ext cx="696296" cy="829542"/>
            </a:xfrm>
            <a:custGeom>
              <a:avLst/>
              <a:gdLst/>
              <a:ahLst/>
              <a:cxnLst/>
              <a:rect l="l" t="t" r="r" b="b"/>
              <a:pathLst>
                <a:path w="696296" h="829542">
                  <a:moveTo>
                    <a:pt x="423024" y="49534"/>
                  </a:moveTo>
                  <a:lnTo>
                    <a:pt x="679672" y="653373"/>
                  </a:lnTo>
                  <a:cubicBezTo>
                    <a:pt x="696296" y="692487"/>
                    <a:pt x="692191" y="737331"/>
                    <a:pt x="668742" y="772777"/>
                  </a:cubicBezTo>
                  <a:cubicBezTo>
                    <a:pt x="645293" y="808222"/>
                    <a:pt x="605628" y="829542"/>
                    <a:pt x="563128" y="829542"/>
                  </a:cubicBezTo>
                  <a:lnTo>
                    <a:pt x="133168" y="829542"/>
                  </a:lnTo>
                  <a:cubicBezTo>
                    <a:pt x="90668" y="829542"/>
                    <a:pt x="51003" y="808222"/>
                    <a:pt x="27554" y="772777"/>
                  </a:cubicBezTo>
                  <a:cubicBezTo>
                    <a:pt x="4105" y="737331"/>
                    <a:pt x="0" y="692487"/>
                    <a:pt x="16624" y="653373"/>
                  </a:cubicBezTo>
                  <a:lnTo>
                    <a:pt x="273272" y="49534"/>
                  </a:lnTo>
                  <a:cubicBezTo>
                    <a:pt x="286037" y="19500"/>
                    <a:pt x="315514" y="0"/>
                    <a:pt x="348148" y="0"/>
                  </a:cubicBezTo>
                  <a:cubicBezTo>
                    <a:pt x="380782" y="0"/>
                    <a:pt x="410259" y="19500"/>
                    <a:pt x="423024" y="49534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2039986"/>
            <a:ext cx="20338508" cy="1051859"/>
            <a:chOff x="0" y="0"/>
            <a:chExt cx="7559944" cy="390982"/>
          </a:xfrm>
        </p:grpSpPr>
        <p:sp>
          <p:nvSpPr>
            <p:cNvPr id="39" name="Freeform 39"/>
            <p:cNvSpPr/>
            <p:nvPr/>
          </p:nvSpPr>
          <p:spPr>
            <a:xfrm>
              <a:off x="4149" y="0"/>
              <a:ext cx="7551646" cy="390982"/>
            </a:xfrm>
            <a:custGeom>
              <a:avLst/>
              <a:gdLst/>
              <a:ahLst/>
              <a:cxnLst/>
              <a:rect l="l" t="t" r="r" b="b"/>
              <a:pathLst>
                <a:path w="7551646" h="390982">
                  <a:moveTo>
                    <a:pt x="7341176" y="0"/>
                  </a:moveTo>
                  <a:lnTo>
                    <a:pt x="7271" y="0"/>
                  </a:lnTo>
                  <a:cubicBezTo>
                    <a:pt x="4848" y="0"/>
                    <a:pt x="2601" y="1264"/>
                    <a:pt x="1343" y="3335"/>
                  </a:cubicBezTo>
                  <a:cubicBezTo>
                    <a:pt x="86" y="5406"/>
                    <a:pt x="0" y="7983"/>
                    <a:pt x="1117" y="10133"/>
                  </a:cubicBezTo>
                  <a:lnTo>
                    <a:pt x="193785" y="380849"/>
                  </a:lnTo>
                  <a:cubicBezTo>
                    <a:pt x="197021" y="387075"/>
                    <a:pt x="203454" y="390982"/>
                    <a:pt x="210471" y="390982"/>
                  </a:cubicBezTo>
                  <a:lnTo>
                    <a:pt x="7544376" y="390982"/>
                  </a:lnTo>
                  <a:cubicBezTo>
                    <a:pt x="7546798" y="390982"/>
                    <a:pt x="7549045" y="389718"/>
                    <a:pt x="7550303" y="387647"/>
                  </a:cubicBezTo>
                  <a:cubicBezTo>
                    <a:pt x="7551560" y="385576"/>
                    <a:pt x="7551646" y="382999"/>
                    <a:pt x="7550529" y="380849"/>
                  </a:cubicBezTo>
                  <a:lnTo>
                    <a:pt x="7357861" y="10133"/>
                  </a:lnTo>
                  <a:cubicBezTo>
                    <a:pt x="7354625" y="3907"/>
                    <a:pt x="7348192" y="0"/>
                    <a:pt x="7341176" y="0"/>
                  </a:cubicBez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457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70744" y="3619522"/>
            <a:ext cx="7313805" cy="42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49905" y="3683018"/>
            <a:ext cx="6066962" cy="41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18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0744" y="4438504"/>
            <a:ext cx="3584636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49905" y="4496414"/>
            <a:ext cx="5423536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0744" y="5238281"/>
            <a:ext cx="6287439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9905" y="5337472"/>
            <a:ext cx="6066962" cy="4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0744" y="6082540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49905" y="6166568"/>
            <a:ext cx="4458805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0744" y="6926832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43935" y="3413112"/>
            <a:ext cx="1228495" cy="77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34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870708" y="3451212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234245" y="3592794"/>
            <a:ext cx="944958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672430" y="4245573"/>
            <a:ext cx="1213440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33.33%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049680" y="4332221"/>
            <a:ext cx="112952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672430" y="5218722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26.67%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049680" y="5238071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672430" y="6034915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33.33%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101816" y="6110525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879665" y="6772287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6.67%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765051" y="3284472"/>
            <a:ext cx="1218007" cy="90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401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98023" y="4117810"/>
            <a:ext cx="1320321" cy="82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5"/>
              </a:lnSpc>
            </a:pPr>
            <a:r>
              <a:rPr lang="en-US" sz="3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804601" y="4244108"/>
            <a:ext cx="1138907" cy="8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7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1655" y="1979280"/>
            <a:ext cx="7612874" cy="102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21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213181" y="1979280"/>
            <a:ext cx="7293276" cy="142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1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</a:p>
          <a:p>
            <a:pPr algn="ctr">
              <a:lnSpc>
                <a:spcPts val="3935"/>
              </a:lnSpc>
            </a:pPr>
            <a:endParaRPr lang="en-US" sz="196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274938" y="4859987"/>
            <a:ext cx="1566489" cy="9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4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5698428" y="4974143"/>
            <a:ext cx="1351252" cy="10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44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333055" y="5844475"/>
            <a:ext cx="1450255" cy="92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40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698428" y="5939325"/>
            <a:ext cx="1250988" cy="93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41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219498" y="6518724"/>
            <a:ext cx="1677369" cy="105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4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344034" y="8361743"/>
            <a:ext cx="17599933" cy="2008425"/>
            <a:chOff x="0" y="0"/>
            <a:chExt cx="4431855" cy="505743"/>
          </a:xfrm>
        </p:grpSpPr>
        <p:sp>
          <p:nvSpPr>
            <p:cNvPr id="71" name="Freeform 71"/>
            <p:cNvSpPr/>
            <p:nvPr/>
          </p:nvSpPr>
          <p:spPr>
            <a:xfrm>
              <a:off x="3816" y="0"/>
              <a:ext cx="4424223" cy="505743"/>
            </a:xfrm>
            <a:custGeom>
              <a:avLst/>
              <a:gdLst/>
              <a:ahLst/>
              <a:cxnLst/>
              <a:rect l="l" t="t" r="r" b="b"/>
              <a:pathLst>
                <a:path w="4424223" h="505743">
                  <a:moveTo>
                    <a:pt x="4211642" y="0"/>
                  </a:moveTo>
                  <a:lnTo>
                    <a:pt x="9381" y="0"/>
                  </a:lnTo>
                  <a:cubicBezTo>
                    <a:pt x="6418" y="0"/>
                    <a:pt x="3649" y="1471"/>
                    <a:pt x="1991" y="3925"/>
                  </a:cubicBezTo>
                  <a:cubicBezTo>
                    <a:pt x="332" y="6379"/>
                    <a:pt x="0" y="9496"/>
                    <a:pt x="1104" y="12245"/>
                  </a:cubicBezTo>
                  <a:lnTo>
                    <a:pt x="194464" y="493498"/>
                  </a:lnTo>
                  <a:cubicBezTo>
                    <a:pt x="197436" y="500896"/>
                    <a:pt x="204608" y="505743"/>
                    <a:pt x="212581" y="505743"/>
                  </a:cubicBezTo>
                  <a:lnTo>
                    <a:pt x="4414842" y="505743"/>
                  </a:lnTo>
                  <a:cubicBezTo>
                    <a:pt x="4417804" y="505743"/>
                    <a:pt x="4420573" y="504273"/>
                    <a:pt x="4422232" y="501818"/>
                  </a:cubicBezTo>
                  <a:cubicBezTo>
                    <a:pt x="4423891" y="499364"/>
                    <a:pt x="4424223" y="496247"/>
                    <a:pt x="4423119" y="493498"/>
                  </a:cubicBezTo>
                  <a:lnTo>
                    <a:pt x="4229759" y="12245"/>
                  </a:lnTo>
                  <a:cubicBezTo>
                    <a:pt x="4226786" y="4847"/>
                    <a:pt x="4219615" y="0"/>
                    <a:pt x="4211642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01600" y="-66675"/>
              <a:ext cx="4228655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74" name="Freeform 74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70744" y="363507"/>
            <a:ext cx="17716949" cy="12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25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2․ ԿՈՌՈՒՊՑԻԱՅԻ ՀԱԿԱԶԴՄԱՆ ԻՐԱՎԱԿԱՆ ԵՎ ԻՆՍՏԻՏՈՒՑԻՈՆԱԼ ՀԱՄԱԿԱՐԳԵՐԻ ԿԱՏԱՐԵԼԱԳՈՐԾՈՒՄ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28700" y="8761793"/>
            <a:ext cx="16020980" cy="139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2.13. Կատարելագործել և արդիականացնել ապօրինի ծագում ունեցող գույքի բռնագանձման ինստիտուտը</a:t>
            </a:r>
          </a:p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գնահատումների արդյունքներով գործողությունը գնահատվում է ԿԱՏԱՐՎԱԾ ՉԷ։</a:t>
            </a:r>
          </a:p>
          <a:p>
            <a:pPr algn="l">
              <a:lnSpc>
                <a:spcPts val="3845"/>
              </a:lnSpc>
            </a:pPr>
            <a:endParaRPr lang="en-US" sz="19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554" y="4220738"/>
            <a:ext cx="8258274" cy="17378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0034153" y="4238116"/>
            <a:ext cx="8253847" cy="4387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36554" y="5078516"/>
            <a:ext cx="8258274" cy="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0034153" y="5143500"/>
            <a:ext cx="8253847" cy="989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166714" y="3625834"/>
            <a:ext cx="417463" cy="491102"/>
            <a:chOff x="0" y="0"/>
            <a:chExt cx="812800" cy="956176"/>
          </a:xfrm>
        </p:grpSpPr>
        <p:sp>
          <p:nvSpPr>
            <p:cNvPr id="7" name="Freeform 7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9538477" y="3661624"/>
            <a:ext cx="424095" cy="530924"/>
            <a:chOff x="0" y="0"/>
            <a:chExt cx="812800" cy="1017545"/>
          </a:xfrm>
        </p:grpSpPr>
        <p:sp>
          <p:nvSpPr>
            <p:cNvPr id="10" name="Freeform 10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66714" y="4483611"/>
            <a:ext cx="417463" cy="491102"/>
            <a:chOff x="0" y="0"/>
            <a:chExt cx="812800" cy="956176"/>
          </a:xfrm>
        </p:grpSpPr>
        <p:sp>
          <p:nvSpPr>
            <p:cNvPr id="13" name="Freeform 13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9538477" y="4533029"/>
            <a:ext cx="424095" cy="530924"/>
            <a:chOff x="0" y="0"/>
            <a:chExt cx="812800" cy="1017545"/>
          </a:xfrm>
        </p:grpSpPr>
        <p:sp>
          <p:nvSpPr>
            <p:cNvPr id="16" name="Freeform 16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636554" y="5936294"/>
            <a:ext cx="8258274" cy="47739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0034153" y="5984033"/>
            <a:ext cx="8250565" cy="40767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36554" y="6771638"/>
            <a:ext cx="8258274" cy="43512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034153" y="6871149"/>
            <a:ext cx="8354451" cy="46468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43032" y="7648548"/>
            <a:ext cx="8251796" cy="478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166714" y="5341389"/>
            <a:ext cx="417463" cy="491102"/>
            <a:chOff x="0" y="0"/>
            <a:chExt cx="812800" cy="956176"/>
          </a:xfrm>
        </p:grpSpPr>
        <p:sp>
          <p:nvSpPr>
            <p:cNvPr id="24" name="Freeform 24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9538477" y="5404434"/>
            <a:ext cx="424095" cy="530924"/>
            <a:chOff x="0" y="0"/>
            <a:chExt cx="812800" cy="1017545"/>
          </a:xfrm>
        </p:grpSpPr>
        <p:sp>
          <p:nvSpPr>
            <p:cNvPr id="27" name="Freeform 27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66714" y="6217170"/>
            <a:ext cx="417463" cy="491102"/>
            <a:chOff x="0" y="0"/>
            <a:chExt cx="812800" cy="956176"/>
          </a:xfrm>
        </p:grpSpPr>
        <p:sp>
          <p:nvSpPr>
            <p:cNvPr id="30" name="Freeform 30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9538477" y="6294128"/>
            <a:ext cx="424095" cy="530924"/>
            <a:chOff x="0" y="0"/>
            <a:chExt cx="812800" cy="1017545"/>
          </a:xfrm>
        </p:grpSpPr>
        <p:sp>
          <p:nvSpPr>
            <p:cNvPr id="33" name="Freeform 33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202599" y="7081688"/>
            <a:ext cx="404446" cy="475790"/>
            <a:chOff x="0" y="0"/>
            <a:chExt cx="812800" cy="956176"/>
          </a:xfrm>
        </p:grpSpPr>
        <p:sp>
          <p:nvSpPr>
            <p:cNvPr id="36" name="Freeform 36"/>
            <p:cNvSpPr/>
            <p:nvPr/>
          </p:nvSpPr>
          <p:spPr>
            <a:xfrm>
              <a:off x="58252" y="126634"/>
              <a:ext cx="696296" cy="829542"/>
            </a:xfrm>
            <a:custGeom>
              <a:avLst/>
              <a:gdLst/>
              <a:ahLst/>
              <a:cxnLst/>
              <a:rect l="l" t="t" r="r" b="b"/>
              <a:pathLst>
                <a:path w="696296" h="829542">
                  <a:moveTo>
                    <a:pt x="423024" y="49534"/>
                  </a:moveTo>
                  <a:lnTo>
                    <a:pt x="679672" y="653373"/>
                  </a:lnTo>
                  <a:cubicBezTo>
                    <a:pt x="696296" y="692487"/>
                    <a:pt x="692191" y="737331"/>
                    <a:pt x="668742" y="772777"/>
                  </a:cubicBezTo>
                  <a:cubicBezTo>
                    <a:pt x="645293" y="808222"/>
                    <a:pt x="605628" y="829542"/>
                    <a:pt x="563128" y="829542"/>
                  </a:cubicBezTo>
                  <a:lnTo>
                    <a:pt x="133168" y="829542"/>
                  </a:lnTo>
                  <a:cubicBezTo>
                    <a:pt x="90668" y="829542"/>
                    <a:pt x="51003" y="808222"/>
                    <a:pt x="27554" y="772777"/>
                  </a:cubicBezTo>
                  <a:cubicBezTo>
                    <a:pt x="4105" y="737331"/>
                    <a:pt x="0" y="692487"/>
                    <a:pt x="16624" y="653373"/>
                  </a:cubicBezTo>
                  <a:lnTo>
                    <a:pt x="273272" y="49534"/>
                  </a:lnTo>
                  <a:cubicBezTo>
                    <a:pt x="286037" y="19500"/>
                    <a:pt x="315514" y="0"/>
                    <a:pt x="348148" y="0"/>
                  </a:cubicBezTo>
                  <a:cubicBezTo>
                    <a:pt x="380782" y="0"/>
                    <a:pt x="410259" y="19500"/>
                    <a:pt x="423024" y="49534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2039986"/>
            <a:ext cx="20338508" cy="1051859"/>
            <a:chOff x="0" y="0"/>
            <a:chExt cx="7559944" cy="390982"/>
          </a:xfrm>
        </p:grpSpPr>
        <p:sp>
          <p:nvSpPr>
            <p:cNvPr id="39" name="Freeform 39"/>
            <p:cNvSpPr/>
            <p:nvPr/>
          </p:nvSpPr>
          <p:spPr>
            <a:xfrm>
              <a:off x="4149" y="0"/>
              <a:ext cx="7551646" cy="390982"/>
            </a:xfrm>
            <a:custGeom>
              <a:avLst/>
              <a:gdLst/>
              <a:ahLst/>
              <a:cxnLst/>
              <a:rect l="l" t="t" r="r" b="b"/>
              <a:pathLst>
                <a:path w="7551646" h="390982">
                  <a:moveTo>
                    <a:pt x="7341176" y="0"/>
                  </a:moveTo>
                  <a:lnTo>
                    <a:pt x="7271" y="0"/>
                  </a:lnTo>
                  <a:cubicBezTo>
                    <a:pt x="4848" y="0"/>
                    <a:pt x="2601" y="1264"/>
                    <a:pt x="1343" y="3335"/>
                  </a:cubicBezTo>
                  <a:cubicBezTo>
                    <a:pt x="86" y="5406"/>
                    <a:pt x="0" y="7983"/>
                    <a:pt x="1117" y="10133"/>
                  </a:cubicBezTo>
                  <a:lnTo>
                    <a:pt x="193785" y="380849"/>
                  </a:lnTo>
                  <a:cubicBezTo>
                    <a:pt x="197021" y="387075"/>
                    <a:pt x="203454" y="390982"/>
                    <a:pt x="210471" y="390982"/>
                  </a:cubicBezTo>
                  <a:lnTo>
                    <a:pt x="7544376" y="390982"/>
                  </a:lnTo>
                  <a:cubicBezTo>
                    <a:pt x="7546798" y="390982"/>
                    <a:pt x="7549045" y="389718"/>
                    <a:pt x="7550303" y="387647"/>
                  </a:cubicBezTo>
                  <a:cubicBezTo>
                    <a:pt x="7551560" y="385576"/>
                    <a:pt x="7551646" y="382999"/>
                    <a:pt x="7550529" y="380849"/>
                  </a:cubicBezTo>
                  <a:lnTo>
                    <a:pt x="7357861" y="10133"/>
                  </a:lnTo>
                  <a:cubicBezTo>
                    <a:pt x="7354625" y="3907"/>
                    <a:pt x="7348192" y="0"/>
                    <a:pt x="7341176" y="0"/>
                  </a:cubicBez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457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70744" y="3619522"/>
            <a:ext cx="7313805" cy="42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49905" y="3683018"/>
            <a:ext cx="6066962" cy="41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18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0744" y="4438504"/>
            <a:ext cx="3584636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49905" y="4496414"/>
            <a:ext cx="5423536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0744" y="5238281"/>
            <a:ext cx="6287439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9905" y="5337472"/>
            <a:ext cx="6066962" cy="4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0744" y="6082540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49905" y="6166568"/>
            <a:ext cx="4458805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0744" y="6926832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43935" y="3413112"/>
            <a:ext cx="1228495" cy="77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34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870708" y="3451212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234245" y="3592794"/>
            <a:ext cx="944958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672430" y="4245573"/>
            <a:ext cx="1213440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40%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049680" y="4332221"/>
            <a:ext cx="112952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672430" y="5218722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049680" y="5238071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672430" y="6034915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80%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101816" y="6110525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879665" y="6772287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883809" y="3457864"/>
            <a:ext cx="1059698" cy="78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</a:pPr>
            <a:r>
              <a:rPr lang="en-US" sz="34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98023" y="4117810"/>
            <a:ext cx="1320321" cy="82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5"/>
              </a:lnSpc>
            </a:pPr>
            <a:r>
              <a:rPr lang="en-US" sz="3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804601" y="4244108"/>
            <a:ext cx="1138907" cy="8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7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1655" y="1979280"/>
            <a:ext cx="7612874" cy="102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21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213181" y="1979280"/>
            <a:ext cx="7293276" cy="142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1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</a:p>
          <a:p>
            <a:pPr algn="ctr">
              <a:lnSpc>
                <a:spcPts val="3935"/>
              </a:lnSpc>
            </a:pPr>
            <a:endParaRPr lang="en-US" sz="196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274938" y="4859987"/>
            <a:ext cx="1566489" cy="9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4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5698428" y="4974143"/>
            <a:ext cx="1351252" cy="10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44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398023" y="5844475"/>
            <a:ext cx="1385288" cy="92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40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8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698428" y="5939325"/>
            <a:ext cx="1250988" cy="93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41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219498" y="6518724"/>
            <a:ext cx="1677369" cy="105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4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29894" y="8361743"/>
            <a:ext cx="18158106" cy="2008425"/>
            <a:chOff x="0" y="0"/>
            <a:chExt cx="4572409" cy="505743"/>
          </a:xfrm>
        </p:grpSpPr>
        <p:sp>
          <p:nvSpPr>
            <p:cNvPr id="71" name="Freeform 71"/>
            <p:cNvSpPr/>
            <p:nvPr/>
          </p:nvSpPr>
          <p:spPr>
            <a:xfrm>
              <a:off x="3698" y="0"/>
              <a:ext cx="4565012" cy="505743"/>
            </a:xfrm>
            <a:custGeom>
              <a:avLst/>
              <a:gdLst/>
              <a:ahLst/>
              <a:cxnLst/>
              <a:rect l="l" t="t" r="r" b="b"/>
              <a:pathLst>
                <a:path w="4565012" h="505743">
                  <a:moveTo>
                    <a:pt x="4352720" y="0"/>
                  </a:moveTo>
                  <a:lnTo>
                    <a:pt x="9093" y="0"/>
                  </a:lnTo>
                  <a:cubicBezTo>
                    <a:pt x="6222" y="0"/>
                    <a:pt x="3538" y="1425"/>
                    <a:pt x="1930" y="3804"/>
                  </a:cubicBezTo>
                  <a:cubicBezTo>
                    <a:pt x="322" y="6183"/>
                    <a:pt x="0" y="9205"/>
                    <a:pt x="1071" y="11869"/>
                  </a:cubicBezTo>
                  <a:lnTo>
                    <a:pt x="194733" y="493875"/>
                  </a:lnTo>
                  <a:cubicBezTo>
                    <a:pt x="197614" y="501045"/>
                    <a:pt x="204565" y="505743"/>
                    <a:pt x="212293" y="505743"/>
                  </a:cubicBezTo>
                  <a:lnTo>
                    <a:pt x="4555920" y="505743"/>
                  </a:lnTo>
                  <a:cubicBezTo>
                    <a:pt x="4558791" y="505743"/>
                    <a:pt x="4561475" y="504318"/>
                    <a:pt x="4563083" y="501939"/>
                  </a:cubicBezTo>
                  <a:cubicBezTo>
                    <a:pt x="4564691" y="499560"/>
                    <a:pt x="4565013" y="496539"/>
                    <a:pt x="4563942" y="493875"/>
                  </a:cubicBezTo>
                  <a:lnTo>
                    <a:pt x="4370280" y="11869"/>
                  </a:lnTo>
                  <a:cubicBezTo>
                    <a:pt x="4367399" y="4698"/>
                    <a:pt x="4360448" y="0"/>
                    <a:pt x="4352720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01600" y="-66675"/>
              <a:ext cx="4369209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74" name="Freeform 74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70744" y="430182"/>
            <a:ext cx="17716949" cy="12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25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3․ ՀԱԿԱԿՈՌՈՒՊՑԻՈՆ ԿՐԹՈՒԹՅԱՆՆ ԵՎ ՀԱՆՐԱՅԻՆ ԻՐԱԶԵԿՄԱՆ ԿԱՌՈՒՑԱԿԱՐԳԵՐԻ ԿԱՏԱՐԵԼԱԳՈՐԾՈՒՄ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36686" y="8543915"/>
            <a:ext cx="16477756" cy="187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3.14. Հզորացնել ՔՀԿ-ների և ՔՀԿ-ների ցանցերի կարողությունները՝ հակակոռուպցիոն ոչ ֆորմալ կրթության և հանրային իրազեկման ծրագրերի իրականացման համար անհրաժեշտ ֆոնդհայթայթման իրականացման նպատակով</a:t>
            </a:r>
          </a:p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գնահատումների արդյունքներով գործողությունը գնահատվում է ԿԱՏԱՐՎԱԾ ՉԷ։</a:t>
            </a:r>
          </a:p>
          <a:p>
            <a:pPr algn="l">
              <a:lnSpc>
                <a:spcPts val="3845"/>
              </a:lnSpc>
            </a:pPr>
            <a:endParaRPr lang="en-US" sz="19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554" y="4220738"/>
            <a:ext cx="8258274" cy="17378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0034153" y="4238116"/>
            <a:ext cx="8253847" cy="4387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36554" y="5078516"/>
            <a:ext cx="8258274" cy="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0034153" y="5143500"/>
            <a:ext cx="8253847" cy="989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166714" y="3625834"/>
            <a:ext cx="417463" cy="491102"/>
            <a:chOff x="0" y="0"/>
            <a:chExt cx="812800" cy="956176"/>
          </a:xfrm>
        </p:grpSpPr>
        <p:sp>
          <p:nvSpPr>
            <p:cNvPr id="7" name="Freeform 7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9538477" y="3661624"/>
            <a:ext cx="424095" cy="530924"/>
            <a:chOff x="0" y="0"/>
            <a:chExt cx="812800" cy="1017545"/>
          </a:xfrm>
        </p:grpSpPr>
        <p:sp>
          <p:nvSpPr>
            <p:cNvPr id="10" name="Freeform 10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66714" y="4483611"/>
            <a:ext cx="417463" cy="491102"/>
            <a:chOff x="0" y="0"/>
            <a:chExt cx="812800" cy="956176"/>
          </a:xfrm>
        </p:grpSpPr>
        <p:sp>
          <p:nvSpPr>
            <p:cNvPr id="13" name="Freeform 13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9538477" y="4533029"/>
            <a:ext cx="424095" cy="530924"/>
            <a:chOff x="0" y="0"/>
            <a:chExt cx="812800" cy="1017545"/>
          </a:xfrm>
        </p:grpSpPr>
        <p:sp>
          <p:nvSpPr>
            <p:cNvPr id="16" name="Freeform 16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636554" y="5936294"/>
            <a:ext cx="8258274" cy="47739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0034153" y="5984033"/>
            <a:ext cx="8250565" cy="40767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36554" y="6771638"/>
            <a:ext cx="8258274" cy="43512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034153" y="6871149"/>
            <a:ext cx="8354451" cy="46468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43032" y="7648548"/>
            <a:ext cx="8251796" cy="478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166714" y="5341389"/>
            <a:ext cx="417463" cy="491102"/>
            <a:chOff x="0" y="0"/>
            <a:chExt cx="812800" cy="956176"/>
          </a:xfrm>
        </p:grpSpPr>
        <p:sp>
          <p:nvSpPr>
            <p:cNvPr id="24" name="Freeform 24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9538477" y="5404434"/>
            <a:ext cx="424095" cy="530924"/>
            <a:chOff x="0" y="0"/>
            <a:chExt cx="812800" cy="1017545"/>
          </a:xfrm>
        </p:grpSpPr>
        <p:sp>
          <p:nvSpPr>
            <p:cNvPr id="27" name="Freeform 27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66714" y="6217170"/>
            <a:ext cx="417463" cy="491102"/>
            <a:chOff x="0" y="0"/>
            <a:chExt cx="812800" cy="956176"/>
          </a:xfrm>
        </p:grpSpPr>
        <p:sp>
          <p:nvSpPr>
            <p:cNvPr id="30" name="Freeform 30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9538477" y="6294128"/>
            <a:ext cx="424095" cy="530924"/>
            <a:chOff x="0" y="0"/>
            <a:chExt cx="812800" cy="1017545"/>
          </a:xfrm>
        </p:grpSpPr>
        <p:sp>
          <p:nvSpPr>
            <p:cNvPr id="33" name="Freeform 33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202599" y="7081688"/>
            <a:ext cx="404446" cy="475790"/>
            <a:chOff x="0" y="0"/>
            <a:chExt cx="812800" cy="956176"/>
          </a:xfrm>
        </p:grpSpPr>
        <p:sp>
          <p:nvSpPr>
            <p:cNvPr id="36" name="Freeform 36"/>
            <p:cNvSpPr/>
            <p:nvPr/>
          </p:nvSpPr>
          <p:spPr>
            <a:xfrm>
              <a:off x="58252" y="126634"/>
              <a:ext cx="696296" cy="829542"/>
            </a:xfrm>
            <a:custGeom>
              <a:avLst/>
              <a:gdLst/>
              <a:ahLst/>
              <a:cxnLst/>
              <a:rect l="l" t="t" r="r" b="b"/>
              <a:pathLst>
                <a:path w="696296" h="829542">
                  <a:moveTo>
                    <a:pt x="423024" y="49534"/>
                  </a:moveTo>
                  <a:lnTo>
                    <a:pt x="679672" y="653373"/>
                  </a:lnTo>
                  <a:cubicBezTo>
                    <a:pt x="696296" y="692487"/>
                    <a:pt x="692191" y="737331"/>
                    <a:pt x="668742" y="772777"/>
                  </a:cubicBezTo>
                  <a:cubicBezTo>
                    <a:pt x="645293" y="808222"/>
                    <a:pt x="605628" y="829542"/>
                    <a:pt x="563128" y="829542"/>
                  </a:cubicBezTo>
                  <a:lnTo>
                    <a:pt x="133168" y="829542"/>
                  </a:lnTo>
                  <a:cubicBezTo>
                    <a:pt x="90668" y="829542"/>
                    <a:pt x="51003" y="808222"/>
                    <a:pt x="27554" y="772777"/>
                  </a:cubicBezTo>
                  <a:cubicBezTo>
                    <a:pt x="4105" y="737331"/>
                    <a:pt x="0" y="692487"/>
                    <a:pt x="16624" y="653373"/>
                  </a:cubicBezTo>
                  <a:lnTo>
                    <a:pt x="273272" y="49534"/>
                  </a:lnTo>
                  <a:cubicBezTo>
                    <a:pt x="286037" y="19500"/>
                    <a:pt x="315514" y="0"/>
                    <a:pt x="348148" y="0"/>
                  </a:cubicBezTo>
                  <a:cubicBezTo>
                    <a:pt x="380782" y="0"/>
                    <a:pt x="410259" y="19500"/>
                    <a:pt x="423024" y="49534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2039986"/>
            <a:ext cx="20338508" cy="1051859"/>
            <a:chOff x="0" y="0"/>
            <a:chExt cx="7559944" cy="390982"/>
          </a:xfrm>
        </p:grpSpPr>
        <p:sp>
          <p:nvSpPr>
            <p:cNvPr id="39" name="Freeform 39"/>
            <p:cNvSpPr/>
            <p:nvPr/>
          </p:nvSpPr>
          <p:spPr>
            <a:xfrm>
              <a:off x="4149" y="0"/>
              <a:ext cx="7551646" cy="390982"/>
            </a:xfrm>
            <a:custGeom>
              <a:avLst/>
              <a:gdLst/>
              <a:ahLst/>
              <a:cxnLst/>
              <a:rect l="l" t="t" r="r" b="b"/>
              <a:pathLst>
                <a:path w="7551646" h="390982">
                  <a:moveTo>
                    <a:pt x="7341176" y="0"/>
                  </a:moveTo>
                  <a:lnTo>
                    <a:pt x="7271" y="0"/>
                  </a:lnTo>
                  <a:cubicBezTo>
                    <a:pt x="4848" y="0"/>
                    <a:pt x="2601" y="1264"/>
                    <a:pt x="1343" y="3335"/>
                  </a:cubicBezTo>
                  <a:cubicBezTo>
                    <a:pt x="86" y="5406"/>
                    <a:pt x="0" y="7983"/>
                    <a:pt x="1117" y="10133"/>
                  </a:cubicBezTo>
                  <a:lnTo>
                    <a:pt x="193785" y="380849"/>
                  </a:lnTo>
                  <a:cubicBezTo>
                    <a:pt x="197021" y="387075"/>
                    <a:pt x="203454" y="390982"/>
                    <a:pt x="210471" y="390982"/>
                  </a:cubicBezTo>
                  <a:lnTo>
                    <a:pt x="7544376" y="390982"/>
                  </a:lnTo>
                  <a:cubicBezTo>
                    <a:pt x="7546798" y="390982"/>
                    <a:pt x="7549045" y="389718"/>
                    <a:pt x="7550303" y="387647"/>
                  </a:cubicBezTo>
                  <a:cubicBezTo>
                    <a:pt x="7551560" y="385576"/>
                    <a:pt x="7551646" y="382999"/>
                    <a:pt x="7550529" y="380849"/>
                  </a:cubicBezTo>
                  <a:lnTo>
                    <a:pt x="7357861" y="10133"/>
                  </a:lnTo>
                  <a:cubicBezTo>
                    <a:pt x="7354625" y="3907"/>
                    <a:pt x="7348192" y="0"/>
                    <a:pt x="7341176" y="0"/>
                  </a:cubicBez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457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70744" y="3619522"/>
            <a:ext cx="7313805" cy="42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49905" y="3683018"/>
            <a:ext cx="6066962" cy="41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18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0744" y="4438504"/>
            <a:ext cx="3584636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49905" y="4496414"/>
            <a:ext cx="5423536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0744" y="5238281"/>
            <a:ext cx="6287439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9905" y="5337472"/>
            <a:ext cx="6066962" cy="4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0744" y="6082540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49905" y="6166568"/>
            <a:ext cx="4458805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0744" y="6926832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43935" y="3413112"/>
            <a:ext cx="1228495" cy="77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34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870708" y="3451212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234245" y="3592794"/>
            <a:ext cx="944958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542536" y="4245573"/>
            <a:ext cx="1343334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38.46%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049680" y="4332221"/>
            <a:ext cx="112952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672430" y="5218722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0.00%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049680" y="5238071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672430" y="6034915"/>
            <a:ext cx="1239599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46.15%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101816" y="6110525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718343" y="6772287"/>
            <a:ext cx="1176484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15.38%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883809" y="3457864"/>
            <a:ext cx="1059698" cy="78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</a:pPr>
            <a:r>
              <a:rPr lang="en-US" sz="34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98023" y="4117810"/>
            <a:ext cx="1320321" cy="82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5"/>
              </a:lnSpc>
            </a:pPr>
            <a:r>
              <a:rPr lang="en-US" sz="3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804601" y="4244108"/>
            <a:ext cx="1138907" cy="8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7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1655" y="1979280"/>
            <a:ext cx="7612874" cy="102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21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213181" y="1979280"/>
            <a:ext cx="7293276" cy="142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1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</a:p>
          <a:p>
            <a:pPr algn="ctr">
              <a:lnSpc>
                <a:spcPts val="3935"/>
              </a:lnSpc>
            </a:pPr>
            <a:endParaRPr lang="en-US" sz="196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274938" y="4859987"/>
            <a:ext cx="1566489" cy="9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4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5698428" y="4974143"/>
            <a:ext cx="1351252" cy="10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44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398023" y="5844475"/>
            <a:ext cx="1385288" cy="92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40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698428" y="5939325"/>
            <a:ext cx="1250988" cy="93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41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219498" y="6518724"/>
            <a:ext cx="1677369" cy="105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4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-1602027" y="7781915"/>
            <a:ext cx="23873444" cy="2588253"/>
            <a:chOff x="0" y="0"/>
            <a:chExt cx="6011593" cy="651750"/>
          </a:xfrm>
        </p:grpSpPr>
        <p:sp>
          <p:nvSpPr>
            <p:cNvPr id="71" name="Freeform 71"/>
            <p:cNvSpPr/>
            <p:nvPr/>
          </p:nvSpPr>
          <p:spPr>
            <a:xfrm>
              <a:off x="2218" y="0"/>
              <a:ext cx="6007157" cy="651750"/>
            </a:xfrm>
            <a:custGeom>
              <a:avLst/>
              <a:gdLst/>
              <a:ahLst/>
              <a:cxnLst/>
              <a:rect l="l" t="t" r="r" b="b"/>
              <a:pathLst>
                <a:path w="6007157" h="651750">
                  <a:moveTo>
                    <a:pt x="5796446" y="0"/>
                  </a:moveTo>
                  <a:lnTo>
                    <a:pt x="7511" y="0"/>
                  </a:lnTo>
                  <a:cubicBezTo>
                    <a:pt x="5235" y="0"/>
                    <a:pt x="3094" y="1083"/>
                    <a:pt x="1745" y="2916"/>
                  </a:cubicBezTo>
                  <a:cubicBezTo>
                    <a:pt x="397" y="4749"/>
                    <a:pt x="0" y="7115"/>
                    <a:pt x="678" y="9288"/>
                  </a:cubicBezTo>
                  <a:lnTo>
                    <a:pt x="198086" y="642463"/>
                  </a:lnTo>
                  <a:cubicBezTo>
                    <a:pt x="199809" y="647987"/>
                    <a:pt x="204924" y="651750"/>
                    <a:pt x="210711" y="651750"/>
                  </a:cubicBezTo>
                  <a:lnTo>
                    <a:pt x="5999646" y="651750"/>
                  </a:lnTo>
                  <a:cubicBezTo>
                    <a:pt x="6001922" y="651750"/>
                    <a:pt x="6004063" y="650668"/>
                    <a:pt x="6005412" y="648834"/>
                  </a:cubicBezTo>
                  <a:cubicBezTo>
                    <a:pt x="6006761" y="647001"/>
                    <a:pt x="6007157" y="644635"/>
                    <a:pt x="6006480" y="642463"/>
                  </a:cubicBezTo>
                  <a:lnTo>
                    <a:pt x="5809071" y="9288"/>
                  </a:lnTo>
                  <a:cubicBezTo>
                    <a:pt x="5807348" y="3763"/>
                    <a:pt x="5802234" y="0"/>
                    <a:pt x="5796446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01600" y="-66675"/>
              <a:ext cx="5808393" cy="718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74" name="Freeform 74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770744" y="430182"/>
            <a:ext cx="17716949" cy="12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25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4․ ԳՈՐԾԱՐԱՐ ԲԱՐԵՎԱՐՔՈՒԹՅՈՒՆ, ԳՈՐԾԱՐԱՐ ԻՐԱՎՈՒՆՔՆԵՐԻ ՊԱՇՏՊԱՆՈՒԹՅՈՒՆ ԵՎ ՊԵՏՈՒԹՅՈՒՆ-ԲԻԶՆԵՍ ՎԱՐՉԱՐԱՐՈՒԹՅԱՆ ԴՅՈՒՐԱՑՈՒՄ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20996" y="8039090"/>
            <a:ext cx="17484548" cy="235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4.7. Ներդնել իրական շահառուների բացահայտման ինստիտուտի արդյունավետությունը ապահովող մեխանիզմներ</a:t>
            </a:r>
          </a:p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4.8. Արդիականացնել և կատարելագործել իրավաբանական անձանց պետական ռեգիստրի և իրական շահառուների հայտարարագրման էլեկտրոնային համակարգը և կարգավորումները</a:t>
            </a:r>
          </a:p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գնահատումների արդյունքներով գործողություՆները գնահատվում է ԿԱՏԱՐՎԱԾ ՉԵՆ։</a:t>
            </a:r>
          </a:p>
          <a:p>
            <a:pPr algn="l">
              <a:lnSpc>
                <a:spcPts val="3845"/>
              </a:lnSpc>
            </a:pPr>
            <a:endParaRPr lang="en-US" sz="19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554" y="4220738"/>
            <a:ext cx="8258274" cy="17378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0034153" y="4238116"/>
            <a:ext cx="8253847" cy="4387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36554" y="5078516"/>
            <a:ext cx="8258274" cy="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0034153" y="5143500"/>
            <a:ext cx="8253847" cy="9895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166714" y="3625834"/>
            <a:ext cx="417463" cy="491102"/>
            <a:chOff x="0" y="0"/>
            <a:chExt cx="812800" cy="956176"/>
          </a:xfrm>
        </p:grpSpPr>
        <p:sp>
          <p:nvSpPr>
            <p:cNvPr id="7" name="Freeform 7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9538477" y="3661624"/>
            <a:ext cx="424095" cy="530924"/>
            <a:chOff x="0" y="0"/>
            <a:chExt cx="812800" cy="1017545"/>
          </a:xfrm>
        </p:grpSpPr>
        <p:sp>
          <p:nvSpPr>
            <p:cNvPr id="10" name="Freeform 10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66714" y="4483611"/>
            <a:ext cx="417463" cy="491102"/>
            <a:chOff x="0" y="0"/>
            <a:chExt cx="812800" cy="956176"/>
          </a:xfrm>
        </p:grpSpPr>
        <p:sp>
          <p:nvSpPr>
            <p:cNvPr id="13" name="Freeform 13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9538477" y="4533029"/>
            <a:ext cx="424095" cy="530924"/>
            <a:chOff x="0" y="0"/>
            <a:chExt cx="812800" cy="1017545"/>
          </a:xfrm>
        </p:grpSpPr>
        <p:sp>
          <p:nvSpPr>
            <p:cNvPr id="16" name="Freeform 16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636554" y="5936294"/>
            <a:ext cx="8258274" cy="47739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0034153" y="5984033"/>
            <a:ext cx="8250565" cy="40767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36554" y="6771638"/>
            <a:ext cx="8258274" cy="43512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034153" y="6871149"/>
            <a:ext cx="8354451" cy="46468"/>
          </a:xfrm>
          <a:prstGeom prst="line">
            <a:avLst/>
          </a:prstGeom>
          <a:ln w="57150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43032" y="7648548"/>
            <a:ext cx="8251796" cy="4780"/>
          </a:xfrm>
          <a:prstGeom prst="line">
            <a:avLst/>
          </a:prstGeom>
          <a:ln w="47625" cap="flat">
            <a:solidFill>
              <a:srgbClr val="155C4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166714" y="5341389"/>
            <a:ext cx="417463" cy="491102"/>
            <a:chOff x="0" y="0"/>
            <a:chExt cx="812800" cy="956176"/>
          </a:xfrm>
        </p:grpSpPr>
        <p:sp>
          <p:nvSpPr>
            <p:cNvPr id="24" name="Freeform 24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9538477" y="5404434"/>
            <a:ext cx="424095" cy="530924"/>
            <a:chOff x="0" y="0"/>
            <a:chExt cx="812800" cy="1017545"/>
          </a:xfrm>
        </p:grpSpPr>
        <p:sp>
          <p:nvSpPr>
            <p:cNvPr id="27" name="Freeform 27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166714" y="6217170"/>
            <a:ext cx="417463" cy="491102"/>
            <a:chOff x="0" y="0"/>
            <a:chExt cx="812800" cy="956176"/>
          </a:xfrm>
        </p:grpSpPr>
        <p:sp>
          <p:nvSpPr>
            <p:cNvPr id="30" name="Freeform 30"/>
            <p:cNvSpPr/>
            <p:nvPr/>
          </p:nvSpPr>
          <p:spPr>
            <a:xfrm>
              <a:off x="56436" y="122686"/>
              <a:ext cx="699929" cy="833490"/>
            </a:xfrm>
            <a:custGeom>
              <a:avLst/>
              <a:gdLst/>
              <a:ahLst/>
              <a:cxnLst/>
              <a:rect l="l" t="t" r="r" b="b"/>
              <a:pathLst>
                <a:path w="699929" h="833490">
                  <a:moveTo>
                    <a:pt x="422506" y="47989"/>
                  </a:moveTo>
                  <a:lnTo>
                    <a:pt x="683822" y="662814"/>
                  </a:lnTo>
                  <a:cubicBezTo>
                    <a:pt x="699928" y="700708"/>
                    <a:pt x="695952" y="744154"/>
                    <a:pt x="673234" y="778495"/>
                  </a:cubicBezTo>
                  <a:cubicBezTo>
                    <a:pt x="650516" y="812835"/>
                    <a:pt x="612087" y="833490"/>
                    <a:pt x="570912" y="833490"/>
                  </a:cubicBezTo>
                  <a:lnTo>
                    <a:pt x="129016" y="833490"/>
                  </a:lnTo>
                  <a:cubicBezTo>
                    <a:pt x="87841" y="833490"/>
                    <a:pt x="49412" y="812835"/>
                    <a:pt x="26694" y="778495"/>
                  </a:cubicBezTo>
                  <a:cubicBezTo>
                    <a:pt x="3976" y="744154"/>
                    <a:pt x="0" y="700708"/>
                    <a:pt x="16106" y="662814"/>
                  </a:cubicBezTo>
                  <a:lnTo>
                    <a:pt x="277422" y="47989"/>
                  </a:lnTo>
                  <a:cubicBezTo>
                    <a:pt x="289790" y="18892"/>
                    <a:pt x="318347" y="0"/>
                    <a:pt x="349964" y="0"/>
                  </a:cubicBezTo>
                  <a:cubicBezTo>
                    <a:pt x="381581" y="0"/>
                    <a:pt x="410138" y="18892"/>
                    <a:pt x="422506" y="47989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9538477" y="6294128"/>
            <a:ext cx="424095" cy="530924"/>
            <a:chOff x="0" y="0"/>
            <a:chExt cx="812800" cy="1017545"/>
          </a:xfrm>
        </p:grpSpPr>
        <p:sp>
          <p:nvSpPr>
            <p:cNvPr id="33" name="Freeform 33"/>
            <p:cNvSpPr/>
            <p:nvPr/>
          </p:nvSpPr>
          <p:spPr>
            <a:xfrm>
              <a:off x="52494" y="123663"/>
              <a:ext cx="707813" cy="893882"/>
            </a:xfrm>
            <a:custGeom>
              <a:avLst/>
              <a:gdLst/>
              <a:ahLst/>
              <a:cxnLst/>
              <a:rect l="l" t="t" r="r" b="b"/>
              <a:pathLst>
                <a:path w="707813" h="893882">
                  <a:moveTo>
                    <a:pt x="421615" y="45867"/>
                  </a:moveTo>
                  <a:lnTo>
                    <a:pt x="692597" y="724352"/>
                  </a:lnTo>
                  <a:cubicBezTo>
                    <a:pt x="707812" y="762449"/>
                    <a:pt x="703145" y="805611"/>
                    <a:pt x="680138" y="839575"/>
                  </a:cubicBezTo>
                  <a:cubicBezTo>
                    <a:pt x="657130" y="873539"/>
                    <a:pt x="618777" y="893882"/>
                    <a:pt x="577754" y="893882"/>
                  </a:cubicBezTo>
                  <a:lnTo>
                    <a:pt x="130058" y="893882"/>
                  </a:lnTo>
                  <a:cubicBezTo>
                    <a:pt x="89035" y="893882"/>
                    <a:pt x="50682" y="873539"/>
                    <a:pt x="27674" y="839575"/>
                  </a:cubicBezTo>
                  <a:cubicBezTo>
                    <a:pt x="4667" y="805611"/>
                    <a:pt x="0" y="762449"/>
                    <a:pt x="15215" y="724352"/>
                  </a:cubicBezTo>
                  <a:lnTo>
                    <a:pt x="286197" y="45867"/>
                  </a:lnTo>
                  <a:cubicBezTo>
                    <a:pt x="297260" y="18168"/>
                    <a:pt x="324079" y="0"/>
                    <a:pt x="353906" y="0"/>
                  </a:cubicBezTo>
                  <a:cubicBezTo>
                    <a:pt x="383733" y="0"/>
                    <a:pt x="410552" y="18168"/>
                    <a:pt x="421615" y="45867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202599" y="7081688"/>
            <a:ext cx="404446" cy="475790"/>
            <a:chOff x="0" y="0"/>
            <a:chExt cx="812800" cy="956176"/>
          </a:xfrm>
        </p:grpSpPr>
        <p:sp>
          <p:nvSpPr>
            <p:cNvPr id="36" name="Freeform 36"/>
            <p:cNvSpPr/>
            <p:nvPr/>
          </p:nvSpPr>
          <p:spPr>
            <a:xfrm>
              <a:off x="58252" y="126634"/>
              <a:ext cx="696296" cy="829542"/>
            </a:xfrm>
            <a:custGeom>
              <a:avLst/>
              <a:gdLst/>
              <a:ahLst/>
              <a:cxnLst/>
              <a:rect l="l" t="t" r="r" b="b"/>
              <a:pathLst>
                <a:path w="696296" h="829542">
                  <a:moveTo>
                    <a:pt x="423024" y="49534"/>
                  </a:moveTo>
                  <a:lnTo>
                    <a:pt x="679672" y="653373"/>
                  </a:lnTo>
                  <a:cubicBezTo>
                    <a:pt x="696296" y="692487"/>
                    <a:pt x="692191" y="737331"/>
                    <a:pt x="668742" y="772777"/>
                  </a:cubicBezTo>
                  <a:cubicBezTo>
                    <a:pt x="645293" y="808222"/>
                    <a:pt x="605628" y="829542"/>
                    <a:pt x="563128" y="829542"/>
                  </a:cubicBezTo>
                  <a:lnTo>
                    <a:pt x="133168" y="829542"/>
                  </a:lnTo>
                  <a:cubicBezTo>
                    <a:pt x="90668" y="829542"/>
                    <a:pt x="51003" y="808222"/>
                    <a:pt x="27554" y="772777"/>
                  </a:cubicBezTo>
                  <a:cubicBezTo>
                    <a:pt x="4105" y="737331"/>
                    <a:pt x="0" y="692487"/>
                    <a:pt x="16624" y="653373"/>
                  </a:cubicBezTo>
                  <a:lnTo>
                    <a:pt x="273272" y="49534"/>
                  </a:lnTo>
                  <a:cubicBezTo>
                    <a:pt x="286037" y="19500"/>
                    <a:pt x="315514" y="0"/>
                    <a:pt x="348148" y="0"/>
                  </a:cubicBezTo>
                  <a:cubicBezTo>
                    <a:pt x="380782" y="0"/>
                    <a:pt x="410259" y="19500"/>
                    <a:pt x="423024" y="49534"/>
                  </a:cubicBezTo>
                  <a:close/>
                </a:path>
              </a:pathLst>
            </a:custGeom>
            <a:solidFill>
              <a:srgbClr val="155C4F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27000" y="377264"/>
              <a:ext cx="558800" cy="510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2039986"/>
            <a:ext cx="20338508" cy="1051859"/>
            <a:chOff x="0" y="0"/>
            <a:chExt cx="7559944" cy="390982"/>
          </a:xfrm>
        </p:grpSpPr>
        <p:sp>
          <p:nvSpPr>
            <p:cNvPr id="39" name="Freeform 39"/>
            <p:cNvSpPr/>
            <p:nvPr/>
          </p:nvSpPr>
          <p:spPr>
            <a:xfrm>
              <a:off x="4149" y="0"/>
              <a:ext cx="7551646" cy="390982"/>
            </a:xfrm>
            <a:custGeom>
              <a:avLst/>
              <a:gdLst/>
              <a:ahLst/>
              <a:cxnLst/>
              <a:rect l="l" t="t" r="r" b="b"/>
              <a:pathLst>
                <a:path w="7551646" h="390982">
                  <a:moveTo>
                    <a:pt x="7341176" y="0"/>
                  </a:moveTo>
                  <a:lnTo>
                    <a:pt x="7271" y="0"/>
                  </a:lnTo>
                  <a:cubicBezTo>
                    <a:pt x="4848" y="0"/>
                    <a:pt x="2601" y="1264"/>
                    <a:pt x="1343" y="3335"/>
                  </a:cubicBezTo>
                  <a:cubicBezTo>
                    <a:pt x="86" y="5406"/>
                    <a:pt x="0" y="7983"/>
                    <a:pt x="1117" y="10133"/>
                  </a:cubicBezTo>
                  <a:lnTo>
                    <a:pt x="193785" y="380849"/>
                  </a:lnTo>
                  <a:cubicBezTo>
                    <a:pt x="197021" y="387075"/>
                    <a:pt x="203454" y="390982"/>
                    <a:pt x="210471" y="390982"/>
                  </a:cubicBezTo>
                  <a:lnTo>
                    <a:pt x="7544376" y="390982"/>
                  </a:lnTo>
                  <a:cubicBezTo>
                    <a:pt x="7546798" y="390982"/>
                    <a:pt x="7549045" y="389718"/>
                    <a:pt x="7550303" y="387647"/>
                  </a:cubicBezTo>
                  <a:cubicBezTo>
                    <a:pt x="7551560" y="385576"/>
                    <a:pt x="7551646" y="382999"/>
                    <a:pt x="7550529" y="380849"/>
                  </a:cubicBezTo>
                  <a:lnTo>
                    <a:pt x="7357861" y="10133"/>
                  </a:lnTo>
                  <a:cubicBezTo>
                    <a:pt x="7354625" y="3907"/>
                    <a:pt x="7348192" y="0"/>
                    <a:pt x="7341176" y="0"/>
                  </a:cubicBez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457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70744" y="3619522"/>
            <a:ext cx="7313805" cy="42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49905" y="3683018"/>
            <a:ext cx="6066962" cy="412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5"/>
              </a:lnSpc>
            </a:pPr>
            <a:r>
              <a:rPr lang="en-US" sz="18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0744" y="4438504"/>
            <a:ext cx="3584636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49905" y="4496414"/>
            <a:ext cx="5423536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0744" y="5238281"/>
            <a:ext cx="6287439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9905" y="5337472"/>
            <a:ext cx="6066962" cy="4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0744" y="6082540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49905" y="6166568"/>
            <a:ext cx="4458805" cy="54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0744" y="6926832"/>
            <a:ext cx="5169037" cy="52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43935" y="3413112"/>
            <a:ext cx="1228495" cy="77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0"/>
              </a:lnSpc>
            </a:pPr>
            <a:r>
              <a:rPr lang="en-US" sz="34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870708" y="3451212"/>
            <a:ext cx="1015162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234245" y="3592794"/>
            <a:ext cx="944958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542536" y="4245573"/>
            <a:ext cx="1343334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0․00%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7049680" y="4332221"/>
            <a:ext cx="112952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542536" y="5218722"/>
            <a:ext cx="1369493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16․67%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7049680" y="5238071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42536" y="6034915"/>
            <a:ext cx="1369493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66․67%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7101816" y="6110525"/>
            <a:ext cx="1153874" cy="59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26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542536" y="6772287"/>
            <a:ext cx="1352291" cy="6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28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16․67%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883809" y="3457864"/>
            <a:ext cx="1059698" cy="78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</a:pPr>
            <a:r>
              <a:rPr lang="en-US" sz="34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98023" y="4117810"/>
            <a:ext cx="1320321" cy="82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5"/>
              </a:lnSpc>
            </a:pPr>
            <a:r>
              <a:rPr lang="en-US" sz="3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804601" y="4244108"/>
            <a:ext cx="1138907" cy="8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7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1655" y="1979280"/>
            <a:ext cx="7612874" cy="102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21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213181" y="1979280"/>
            <a:ext cx="7293276" cy="142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5"/>
              </a:lnSpc>
            </a:pPr>
            <a:r>
              <a:rPr lang="en-US" sz="1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</a:p>
          <a:p>
            <a:pPr algn="ctr">
              <a:lnSpc>
                <a:spcPts val="3935"/>
              </a:lnSpc>
            </a:pPr>
            <a:endParaRPr lang="en-US" sz="196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274938" y="4859987"/>
            <a:ext cx="1566489" cy="9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438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5698428" y="4974143"/>
            <a:ext cx="1351252" cy="100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0"/>
              </a:lnSpc>
            </a:pPr>
            <a:r>
              <a:rPr lang="en-US" sz="445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398023" y="5844475"/>
            <a:ext cx="1385288" cy="92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0"/>
              </a:lnSpc>
            </a:pPr>
            <a:r>
              <a:rPr lang="en-US" sz="40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698428" y="5939325"/>
            <a:ext cx="1250988" cy="93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412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219498" y="6518724"/>
            <a:ext cx="1677369" cy="105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469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29894" y="8361743"/>
            <a:ext cx="18158106" cy="2008425"/>
            <a:chOff x="0" y="0"/>
            <a:chExt cx="4572409" cy="505743"/>
          </a:xfrm>
        </p:grpSpPr>
        <p:sp>
          <p:nvSpPr>
            <p:cNvPr id="71" name="Freeform 71"/>
            <p:cNvSpPr/>
            <p:nvPr/>
          </p:nvSpPr>
          <p:spPr>
            <a:xfrm>
              <a:off x="3698" y="0"/>
              <a:ext cx="4565012" cy="505743"/>
            </a:xfrm>
            <a:custGeom>
              <a:avLst/>
              <a:gdLst/>
              <a:ahLst/>
              <a:cxnLst/>
              <a:rect l="l" t="t" r="r" b="b"/>
              <a:pathLst>
                <a:path w="4565012" h="505743">
                  <a:moveTo>
                    <a:pt x="4352720" y="0"/>
                  </a:moveTo>
                  <a:lnTo>
                    <a:pt x="9093" y="0"/>
                  </a:lnTo>
                  <a:cubicBezTo>
                    <a:pt x="6222" y="0"/>
                    <a:pt x="3538" y="1425"/>
                    <a:pt x="1930" y="3804"/>
                  </a:cubicBezTo>
                  <a:cubicBezTo>
                    <a:pt x="322" y="6183"/>
                    <a:pt x="0" y="9205"/>
                    <a:pt x="1071" y="11869"/>
                  </a:cubicBezTo>
                  <a:lnTo>
                    <a:pt x="194733" y="493875"/>
                  </a:lnTo>
                  <a:cubicBezTo>
                    <a:pt x="197614" y="501045"/>
                    <a:pt x="204565" y="505743"/>
                    <a:pt x="212293" y="505743"/>
                  </a:cubicBezTo>
                  <a:lnTo>
                    <a:pt x="4555920" y="505743"/>
                  </a:lnTo>
                  <a:cubicBezTo>
                    <a:pt x="4558791" y="505743"/>
                    <a:pt x="4561475" y="504318"/>
                    <a:pt x="4563083" y="501939"/>
                  </a:cubicBezTo>
                  <a:cubicBezTo>
                    <a:pt x="4564691" y="499560"/>
                    <a:pt x="4565013" y="496539"/>
                    <a:pt x="4563942" y="493875"/>
                  </a:cubicBezTo>
                  <a:lnTo>
                    <a:pt x="4370280" y="11869"/>
                  </a:lnTo>
                  <a:cubicBezTo>
                    <a:pt x="4367399" y="4698"/>
                    <a:pt x="4360448" y="0"/>
                    <a:pt x="4352720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01600" y="-66675"/>
              <a:ext cx="4369209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74" name="Freeform 74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929053" y="363507"/>
            <a:ext cx="16172763" cy="12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25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5․ ՀԱԿԱԿՈՌՈՒՊՑԻՈՆ ՄՈՆԻԹՈՐԻՆԳԻ ԵՎ ԳՆԱՀԱՏՄԱՆ ՀԱՄԱԿԱՐԳԻ ԿԱՏԱՐԵԼԱԳՈՐԾՈՒՄ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36686" y="8765932"/>
            <a:ext cx="17901712" cy="152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0"/>
              </a:lnSpc>
            </a:pPr>
            <a:r>
              <a:rPr lang="en-US" sz="209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5.1. Գործարկել հակակոռուպցիոն մոնիթորինգի և գնահատման էլեկտրոնային հարթակ</a:t>
            </a:r>
          </a:p>
          <a:p>
            <a:pPr algn="l">
              <a:lnSpc>
                <a:spcPts val="4180"/>
              </a:lnSpc>
            </a:pPr>
            <a:r>
              <a:rPr lang="en-US" sz="209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գնահատումների արդյունքներով գործողությունը գնահատվում է ԿԱՏԱՐՎԱԾ ՉԷ։</a:t>
            </a:r>
          </a:p>
          <a:p>
            <a:pPr algn="l">
              <a:lnSpc>
                <a:spcPts val="4180"/>
              </a:lnSpc>
            </a:pPr>
            <a:endParaRPr lang="en-US" sz="209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664198" y="5547682"/>
            <a:ext cx="28477351" cy="4984262"/>
            <a:chOff x="0" y="0"/>
            <a:chExt cx="2027338" cy="354836"/>
          </a:xfrm>
        </p:grpSpPr>
        <p:sp>
          <p:nvSpPr>
            <p:cNvPr id="4" name="Freeform 4"/>
            <p:cNvSpPr/>
            <p:nvPr/>
          </p:nvSpPr>
          <p:spPr>
            <a:xfrm>
              <a:off x="3215" y="0"/>
              <a:ext cx="2020908" cy="354836"/>
            </a:xfrm>
            <a:custGeom>
              <a:avLst/>
              <a:gdLst/>
              <a:ahLst/>
              <a:cxnLst/>
              <a:rect l="l" t="t" r="r" b="b"/>
              <a:pathLst>
                <a:path w="2020908" h="354836">
                  <a:moveTo>
                    <a:pt x="1812767" y="0"/>
                  </a:moveTo>
                  <a:lnTo>
                    <a:pt x="4941" y="0"/>
                  </a:lnTo>
                  <a:cubicBezTo>
                    <a:pt x="3255" y="0"/>
                    <a:pt x="1696" y="898"/>
                    <a:pt x="850" y="2357"/>
                  </a:cubicBezTo>
                  <a:cubicBezTo>
                    <a:pt x="5" y="3816"/>
                    <a:pt x="0" y="5614"/>
                    <a:pt x="838" y="7078"/>
                  </a:cubicBezTo>
                  <a:lnTo>
                    <a:pt x="195932" y="347758"/>
                  </a:lnTo>
                  <a:cubicBezTo>
                    <a:pt x="198439" y="352136"/>
                    <a:pt x="203097" y="354836"/>
                    <a:pt x="208141" y="354836"/>
                  </a:cubicBezTo>
                  <a:lnTo>
                    <a:pt x="2015967" y="354836"/>
                  </a:lnTo>
                  <a:cubicBezTo>
                    <a:pt x="2017653" y="354836"/>
                    <a:pt x="2019212" y="353938"/>
                    <a:pt x="2020057" y="352479"/>
                  </a:cubicBezTo>
                  <a:cubicBezTo>
                    <a:pt x="2020903" y="351020"/>
                    <a:pt x="2020908" y="349222"/>
                    <a:pt x="2020070" y="347758"/>
                  </a:cubicBezTo>
                  <a:lnTo>
                    <a:pt x="1824976" y="7078"/>
                  </a:lnTo>
                  <a:cubicBezTo>
                    <a:pt x="1822469" y="2700"/>
                    <a:pt x="1817811" y="0"/>
                    <a:pt x="1812767" y="0"/>
                  </a:cubicBez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1824138" cy="421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6485" y="2327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381258" y="-251724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57067" y="1039534"/>
            <a:ext cx="639762" cy="2005937"/>
            <a:chOff x="0" y="0"/>
            <a:chExt cx="168497" cy="5283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497" cy="528313"/>
            </a:xfrm>
            <a:custGeom>
              <a:avLst/>
              <a:gdLst/>
              <a:ahLst/>
              <a:cxnLst/>
              <a:rect l="l" t="t" r="r" b="b"/>
              <a:pathLst>
                <a:path w="168497" h="528313">
                  <a:moveTo>
                    <a:pt x="0" y="0"/>
                  </a:moveTo>
                  <a:lnTo>
                    <a:pt x="168497" y="0"/>
                  </a:lnTo>
                  <a:lnTo>
                    <a:pt x="168497" y="528313"/>
                  </a:lnTo>
                  <a:lnTo>
                    <a:pt x="0" y="528313"/>
                  </a:ln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68497" cy="59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7703" y="-1132158"/>
            <a:ext cx="1743861" cy="2005937"/>
            <a:chOff x="0" y="0"/>
            <a:chExt cx="459289" cy="5283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9289" cy="528313"/>
            </a:xfrm>
            <a:custGeom>
              <a:avLst/>
              <a:gdLst/>
              <a:ahLst/>
              <a:cxnLst/>
              <a:rect l="l" t="t" r="r" b="b"/>
              <a:pathLst>
                <a:path w="459289" h="528313">
                  <a:moveTo>
                    <a:pt x="0" y="0"/>
                  </a:moveTo>
                  <a:lnTo>
                    <a:pt x="459289" y="0"/>
                  </a:lnTo>
                  <a:lnTo>
                    <a:pt x="459289" y="528313"/>
                  </a:lnTo>
                  <a:lnTo>
                    <a:pt x="0" y="528313"/>
                  </a:ln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59289" cy="59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5166" y="-1132158"/>
            <a:ext cx="1310881" cy="2005937"/>
            <a:chOff x="0" y="0"/>
            <a:chExt cx="345253" cy="5283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5253" cy="528313"/>
            </a:xfrm>
            <a:custGeom>
              <a:avLst/>
              <a:gdLst/>
              <a:ahLst/>
              <a:cxnLst/>
              <a:rect l="l" t="t" r="r" b="b"/>
              <a:pathLst>
                <a:path w="345253" h="528313">
                  <a:moveTo>
                    <a:pt x="0" y="0"/>
                  </a:moveTo>
                  <a:lnTo>
                    <a:pt x="345253" y="0"/>
                  </a:lnTo>
                  <a:lnTo>
                    <a:pt x="345253" y="528313"/>
                  </a:lnTo>
                  <a:lnTo>
                    <a:pt x="0" y="528313"/>
                  </a:ln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45253" cy="59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357067" y="3289963"/>
            <a:ext cx="639762" cy="2334259"/>
            <a:chOff x="0" y="0"/>
            <a:chExt cx="168497" cy="6147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497" cy="614784"/>
            </a:xfrm>
            <a:custGeom>
              <a:avLst/>
              <a:gdLst/>
              <a:ahLst/>
              <a:cxnLst/>
              <a:rect l="l" t="t" r="r" b="b"/>
              <a:pathLst>
                <a:path w="168497" h="614784">
                  <a:moveTo>
                    <a:pt x="0" y="0"/>
                  </a:moveTo>
                  <a:lnTo>
                    <a:pt x="168497" y="0"/>
                  </a:lnTo>
                  <a:lnTo>
                    <a:pt x="168497" y="614784"/>
                  </a:lnTo>
                  <a:lnTo>
                    <a:pt x="0" y="614784"/>
                  </a:lnTo>
                  <a:close/>
                </a:path>
              </a:pathLst>
            </a:custGeom>
            <a:solidFill>
              <a:srgbClr val="155C4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68497" cy="681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19881" y="5795332"/>
            <a:ext cx="639762" cy="1662421"/>
            <a:chOff x="0" y="0"/>
            <a:chExt cx="168497" cy="43783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8497" cy="437839"/>
            </a:xfrm>
            <a:custGeom>
              <a:avLst/>
              <a:gdLst/>
              <a:ahLst/>
              <a:cxnLst/>
              <a:rect l="l" t="t" r="r" b="b"/>
              <a:pathLst>
                <a:path w="168497" h="437839">
                  <a:moveTo>
                    <a:pt x="0" y="0"/>
                  </a:moveTo>
                  <a:lnTo>
                    <a:pt x="168497" y="0"/>
                  </a:lnTo>
                  <a:lnTo>
                    <a:pt x="168497" y="437839"/>
                  </a:lnTo>
                  <a:lnTo>
                    <a:pt x="0" y="4378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168497" cy="50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319881" y="7854761"/>
            <a:ext cx="639762" cy="2030454"/>
            <a:chOff x="0" y="0"/>
            <a:chExt cx="168497" cy="5347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497" cy="534770"/>
            </a:xfrm>
            <a:custGeom>
              <a:avLst/>
              <a:gdLst/>
              <a:ahLst/>
              <a:cxnLst/>
              <a:rect l="l" t="t" r="r" b="b"/>
              <a:pathLst>
                <a:path w="168497" h="534770">
                  <a:moveTo>
                    <a:pt x="0" y="0"/>
                  </a:moveTo>
                  <a:lnTo>
                    <a:pt x="168497" y="0"/>
                  </a:lnTo>
                  <a:lnTo>
                    <a:pt x="168497" y="534770"/>
                  </a:lnTo>
                  <a:lnTo>
                    <a:pt x="0" y="5347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68497" cy="601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385718" y="200461"/>
            <a:ext cx="9741866" cy="67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0"/>
              </a:lnSpc>
            </a:pPr>
            <a:r>
              <a:rPr lang="en-US" sz="46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ԽՆԴԻՐՆԵՐ ԵՎ ԱՌԱՋԱՐԿՆԵՐ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6485" y="1078291"/>
            <a:ext cx="17824377" cy="189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5"/>
              </a:lnSpc>
            </a:pPr>
            <a:r>
              <a:rPr lang="en-US" sz="21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Խնդիր: </a:t>
            </a:r>
            <a:r>
              <a:rPr lang="en-US" sz="2155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Գնահատման համակարգում վերջնական փուլի ստուգման գործիքները բացակայում են միջանկյալ փուլում, ինչը խոչընդոտներ է առաջացնում և խանգարում օբյեկտիվ գնահատման իրականացմանը:</a:t>
            </a:r>
          </a:p>
          <a:p>
            <a:pPr algn="l">
              <a:lnSpc>
                <a:spcPts val="3015"/>
              </a:lnSpc>
            </a:pPr>
            <a:r>
              <a:rPr lang="en-US" sz="215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Առաջարկ: </a:t>
            </a:r>
            <a:r>
              <a:rPr lang="en-US" sz="2155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Վերանայել միջանկյալ գնահատման ցուցանիշները՝ համապատասխանեցնելով վերջնական գնահատման մեթոդաբանությանը, և նոր Հակակոռուպցիոն ռազմավարության մշակման ժամանակ ապահովել միջանկյալ ու վերջնական գնահատման գործիքների միջև կառուցվածքային համապատասխանություն: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6485" y="3335602"/>
            <a:ext cx="17586057" cy="212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197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Խնդիր: </a:t>
            </a:r>
            <a:r>
              <a:rPr lang="en-US" sz="1970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Գործողություն 3.14-ի կատարող ԿԿՀ-ն </a:t>
            </a:r>
            <a:r>
              <a:rPr lang="" altLang="en-US" sz="1970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հայտնել </a:t>
            </a:r>
            <a:r>
              <a:rPr lang="en-US" sz="1970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է, որ ՔՀԿ-ների ֆոնդհայթայթման կարողությունների զարգացումը դուրս է իր իրավասությունների շրջանակից, ինչը վկայում է ռազմավարության նախագծման փուլում կատարող մարմինների իրավասությունների անբավարար վերլուծության մասին:</a:t>
            </a:r>
          </a:p>
          <a:p>
            <a:pPr algn="l">
              <a:lnSpc>
                <a:spcPts val="2760"/>
              </a:lnSpc>
            </a:pPr>
            <a:r>
              <a:rPr lang="en-US" sz="197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Առաջարկ: </a:t>
            </a:r>
            <a:r>
              <a:rPr lang="en-US" sz="1970">
                <a:solidFill>
                  <a:srgbClr val="155C4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Իրականացնել կատարող մարմինների իրավասությունների համապարփակ վերլուծություն և նոր ռազմավարության մշակման ժամանակ ապահովել իրավասությունների մանրամասն քարտեզագրում՝ անհամապատասխանության դեպքերում նախատեսելով իրավասությունների ընդլայնում կամ գործողության վերահասցեագրում: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6485" y="5978869"/>
            <a:ext cx="17070742" cy="147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120" b="1" spc="10" dirty="0" err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Խնդիր</a:t>
            </a:r>
            <a:r>
              <a:rPr lang="en-US" sz="2120" b="1" spc="10" dirty="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: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Գործողությունների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արդյունքային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ցուցանիշները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ձևակերպված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են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ընդհանուր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եղանակով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՝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առանց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տարեկան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բաշխման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,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ինչը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թույլ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է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տալիս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ուշացած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կատարման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և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ռազմավարության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անհամաչափ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իրականացման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:</a:t>
            </a:r>
          </a:p>
          <a:p>
            <a:pPr algn="l">
              <a:lnSpc>
                <a:spcPts val="2970"/>
              </a:lnSpc>
            </a:pPr>
            <a:r>
              <a:rPr lang="en-US" sz="2120" b="1" spc="10" dirty="0" err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Առաջարկ</a:t>
            </a:r>
            <a:r>
              <a:rPr lang="en-US" sz="2120" b="1" spc="10" dirty="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: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Վերանայել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արդյունքային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ցուցանիշների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ձևակերպումը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՝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ապահովելով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դրանց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տարեկան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բաշխումը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և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կոնկրետ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ժամկետների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սահմանումը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,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որպեսզի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յուրաքանչյուր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գործողության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ցուցանիշները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լինեն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տարեկան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կտրվածքով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 </a:t>
            </a:r>
            <a:r>
              <a:rPr lang="en-US" sz="2120" spc="10" dirty="0" err="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տարբերակված</a:t>
            </a:r>
            <a:r>
              <a:rPr lang="en-US" sz="2120" spc="10" dirty="0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3225" y="7884770"/>
            <a:ext cx="17690897" cy="19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225" b="1" spc="1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Խնդիր: </a:t>
            </a:r>
            <a:r>
              <a:rPr lang="en-US" sz="2225" spc="1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Վերապատրաստումների ոլորտում բացակայում են որակական գնահատման և արդյունավետության չափման գործիքներ, չեն ստուգվում ձեռք բերված գիտելիքները և չկան ելակետային տվյալներ համադրության համար:</a:t>
            </a:r>
          </a:p>
          <a:p>
            <a:pPr algn="l">
              <a:lnSpc>
                <a:spcPts val="3120"/>
              </a:lnSpc>
            </a:pPr>
            <a:r>
              <a:rPr lang="en-US" sz="2225" b="1" spc="1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Առաջարկ: </a:t>
            </a:r>
            <a:r>
              <a:rPr lang="en-US" sz="2225" spc="11">
                <a:solidFill>
                  <a:srgbClr val="FFFFFF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Մշակել վերապատրաստման որակական գնահատման և արդյունավետության չափման համապարփակ համակարգ՝ ստեղծելով ելակետային տվյալների հավաքագրման մեխանիզմներ և ձեռք բերված գիտելիքների ստուգման գործիքներ: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-4626137" y="3553436"/>
            <a:ext cx="10731051" cy="1535927"/>
            <a:chOff x="0" y="0"/>
            <a:chExt cx="2323913" cy="332620"/>
          </a:xfrm>
        </p:grpSpPr>
        <p:sp>
          <p:nvSpPr>
            <p:cNvPr id="4" name="Freeform 4"/>
            <p:cNvSpPr/>
            <p:nvPr/>
          </p:nvSpPr>
          <p:spPr>
            <a:xfrm>
              <a:off x="4453" y="0"/>
              <a:ext cx="2315006" cy="332620"/>
            </a:xfrm>
            <a:custGeom>
              <a:avLst/>
              <a:gdLst/>
              <a:ahLst/>
              <a:cxnLst/>
              <a:rect l="l" t="t" r="r" b="b"/>
              <a:pathLst>
                <a:path w="2315006" h="332620">
                  <a:moveTo>
                    <a:pt x="209569" y="0"/>
                  </a:moveTo>
                  <a:lnTo>
                    <a:pt x="2308638" y="0"/>
                  </a:lnTo>
                  <a:cubicBezTo>
                    <a:pt x="2310834" y="0"/>
                    <a:pt x="2312858" y="1186"/>
                    <a:pt x="2313933" y="3101"/>
                  </a:cubicBezTo>
                  <a:cubicBezTo>
                    <a:pt x="2315007" y="5015"/>
                    <a:pt x="2314963" y="7361"/>
                    <a:pt x="2313818" y="9235"/>
                  </a:cubicBezTo>
                  <a:lnTo>
                    <a:pt x="2121902" y="323385"/>
                  </a:lnTo>
                  <a:cubicBezTo>
                    <a:pt x="2118398" y="329121"/>
                    <a:pt x="2112160" y="332620"/>
                    <a:pt x="2105438" y="332620"/>
                  </a:cubicBezTo>
                  <a:lnTo>
                    <a:pt x="6369" y="332620"/>
                  </a:lnTo>
                  <a:cubicBezTo>
                    <a:pt x="4173" y="332620"/>
                    <a:pt x="2149" y="331434"/>
                    <a:pt x="1075" y="329519"/>
                  </a:cubicBezTo>
                  <a:cubicBezTo>
                    <a:pt x="0" y="327604"/>
                    <a:pt x="44" y="325259"/>
                    <a:pt x="1189" y="323385"/>
                  </a:cubicBezTo>
                  <a:lnTo>
                    <a:pt x="193105" y="9235"/>
                  </a:lnTo>
                  <a:cubicBezTo>
                    <a:pt x="196610" y="3499"/>
                    <a:pt x="202847" y="0"/>
                    <a:pt x="209569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2120713" cy="399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7410" y="6103640"/>
            <a:ext cx="764156" cy="760336"/>
          </a:xfrm>
          <a:custGeom>
            <a:avLst/>
            <a:gdLst/>
            <a:ahLst/>
            <a:cxnLst/>
            <a:rect l="l" t="t" r="r" b="b"/>
            <a:pathLst>
              <a:path w="764156" h="760336">
                <a:moveTo>
                  <a:pt x="0" y="0"/>
                </a:moveTo>
                <a:lnTo>
                  <a:pt x="764156" y="0"/>
                </a:lnTo>
                <a:lnTo>
                  <a:pt x="764156" y="760336"/>
                </a:lnTo>
                <a:lnTo>
                  <a:pt x="0" y="7603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7410" y="4836085"/>
            <a:ext cx="764156" cy="541596"/>
          </a:xfrm>
          <a:custGeom>
            <a:avLst/>
            <a:gdLst/>
            <a:ahLst/>
            <a:cxnLst/>
            <a:rect l="l" t="t" r="r" b="b"/>
            <a:pathLst>
              <a:path w="764156" h="541596">
                <a:moveTo>
                  <a:pt x="0" y="0"/>
                </a:moveTo>
                <a:lnTo>
                  <a:pt x="764156" y="0"/>
                </a:lnTo>
                <a:lnTo>
                  <a:pt x="764156" y="541596"/>
                </a:lnTo>
                <a:lnTo>
                  <a:pt x="0" y="541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7410" y="3345959"/>
            <a:ext cx="764156" cy="767996"/>
          </a:xfrm>
          <a:custGeom>
            <a:avLst/>
            <a:gdLst/>
            <a:ahLst/>
            <a:cxnLst/>
            <a:rect l="l" t="t" r="r" b="b"/>
            <a:pathLst>
              <a:path w="764156" h="767996">
                <a:moveTo>
                  <a:pt x="0" y="0"/>
                </a:moveTo>
                <a:lnTo>
                  <a:pt x="764156" y="0"/>
                </a:lnTo>
                <a:lnTo>
                  <a:pt x="764156" y="767997"/>
                </a:lnTo>
                <a:lnTo>
                  <a:pt x="0" y="767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7410" y="7443731"/>
            <a:ext cx="764156" cy="834004"/>
          </a:xfrm>
          <a:custGeom>
            <a:avLst/>
            <a:gdLst/>
            <a:ahLst/>
            <a:cxnLst/>
            <a:rect l="l" t="t" r="r" b="b"/>
            <a:pathLst>
              <a:path w="764156" h="834004">
                <a:moveTo>
                  <a:pt x="0" y="0"/>
                </a:moveTo>
                <a:lnTo>
                  <a:pt x="764156" y="0"/>
                </a:lnTo>
                <a:lnTo>
                  <a:pt x="764156" y="834004"/>
                </a:lnTo>
                <a:lnTo>
                  <a:pt x="0" y="83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796395" y="-897185"/>
            <a:ext cx="13148004" cy="11316273"/>
            <a:chOff x="0" y="0"/>
            <a:chExt cx="811564" cy="698500"/>
          </a:xfrm>
        </p:grpSpPr>
        <p:sp>
          <p:nvSpPr>
            <p:cNvPr id="11" name="Freeform 11"/>
            <p:cNvSpPr/>
            <p:nvPr/>
          </p:nvSpPr>
          <p:spPr>
            <a:xfrm>
              <a:off x="3392" y="0"/>
              <a:ext cx="804780" cy="698500"/>
            </a:xfrm>
            <a:custGeom>
              <a:avLst/>
              <a:gdLst/>
              <a:ahLst/>
              <a:cxnLst/>
              <a:rect l="l" t="t" r="r" b="b"/>
              <a:pathLst>
                <a:path w="804780" h="698500">
                  <a:moveTo>
                    <a:pt x="799289" y="364519"/>
                  </a:moveTo>
                  <a:lnTo>
                    <a:pt x="613856" y="683231"/>
                  </a:lnTo>
                  <a:cubicBezTo>
                    <a:pt x="608356" y="692685"/>
                    <a:pt x="598244" y="698500"/>
                    <a:pt x="587307" y="698500"/>
                  </a:cubicBezTo>
                  <a:lnTo>
                    <a:pt x="217473" y="698500"/>
                  </a:lnTo>
                  <a:cubicBezTo>
                    <a:pt x="206536" y="698500"/>
                    <a:pt x="196424" y="692685"/>
                    <a:pt x="190924" y="683231"/>
                  </a:cubicBezTo>
                  <a:lnTo>
                    <a:pt x="5492" y="364519"/>
                  </a:lnTo>
                  <a:cubicBezTo>
                    <a:pt x="0" y="355080"/>
                    <a:pt x="0" y="343420"/>
                    <a:pt x="5492" y="333981"/>
                  </a:cubicBezTo>
                  <a:lnTo>
                    <a:pt x="190924" y="15269"/>
                  </a:lnTo>
                  <a:cubicBezTo>
                    <a:pt x="196424" y="5815"/>
                    <a:pt x="206536" y="0"/>
                    <a:pt x="217473" y="0"/>
                  </a:cubicBezTo>
                  <a:lnTo>
                    <a:pt x="587307" y="0"/>
                  </a:lnTo>
                  <a:cubicBezTo>
                    <a:pt x="598244" y="0"/>
                    <a:pt x="608356" y="5815"/>
                    <a:pt x="613856" y="15269"/>
                  </a:cubicBezTo>
                  <a:lnTo>
                    <a:pt x="799289" y="333981"/>
                  </a:lnTo>
                  <a:cubicBezTo>
                    <a:pt x="804780" y="343420"/>
                    <a:pt x="804780" y="355080"/>
                    <a:pt x="799289" y="364519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66675"/>
              <a:ext cx="582964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28822" y="-3096104"/>
            <a:ext cx="13708112" cy="11783448"/>
            <a:chOff x="0" y="0"/>
            <a:chExt cx="812800" cy="698680"/>
          </a:xfrm>
        </p:grpSpPr>
        <p:sp>
          <p:nvSpPr>
            <p:cNvPr id="14" name="Freeform 14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223265" y="7465626"/>
            <a:ext cx="4883744" cy="4273276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137575" y="9492084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22" name="Freeform 22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-1252761" y="935355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2488299" y="834559"/>
            <a:ext cx="9137786" cy="7852785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048699" y="970504"/>
            <a:ext cx="10337834" cy="7307231"/>
            <a:chOff x="0" y="0"/>
            <a:chExt cx="988196" cy="698500"/>
          </a:xfrm>
        </p:grpSpPr>
        <p:sp>
          <p:nvSpPr>
            <p:cNvPr id="29" name="Freeform 29"/>
            <p:cNvSpPr/>
            <p:nvPr/>
          </p:nvSpPr>
          <p:spPr>
            <a:xfrm>
              <a:off x="4314" y="0"/>
              <a:ext cx="979568" cy="698500"/>
            </a:xfrm>
            <a:custGeom>
              <a:avLst/>
              <a:gdLst/>
              <a:ahLst/>
              <a:cxnLst/>
              <a:rect l="l" t="t" r="r" b="b"/>
              <a:pathLst>
                <a:path w="979568" h="698500">
                  <a:moveTo>
                    <a:pt x="972584" y="368669"/>
                  </a:moveTo>
                  <a:lnTo>
                    <a:pt x="791980" y="679081"/>
                  </a:lnTo>
                  <a:cubicBezTo>
                    <a:pt x="784985" y="691104"/>
                    <a:pt x="772125" y="698500"/>
                    <a:pt x="758215" y="698500"/>
                  </a:cubicBezTo>
                  <a:lnTo>
                    <a:pt x="221353" y="698500"/>
                  </a:lnTo>
                  <a:cubicBezTo>
                    <a:pt x="207443" y="698500"/>
                    <a:pt x="194583" y="691104"/>
                    <a:pt x="187588" y="679081"/>
                  </a:cubicBezTo>
                  <a:lnTo>
                    <a:pt x="6984" y="368669"/>
                  </a:lnTo>
                  <a:cubicBezTo>
                    <a:pt x="0" y="356665"/>
                    <a:pt x="0" y="341835"/>
                    <a:pt x="6984" y="329831"/>
                  </a:cubicBezTo>
                  <a:lnTo>
                    <a:pt x="187588" y="19419"/>
                  </a:lnTo>
                  <a:cubicBezTo>
                    <a:pt x="194583" y="7396"/>
                    <a:pt x="207443" y="0"/>
                    <a:pt x="221353" y="0"/>
                  </a:cubicBezTo>
                  <a:lnTo>
                    <a:pt x="758215" y="0"/>
                  </a:lnTo>
                  <a:cubicBezTo>
                    <a:pt x="772125" y="0"/>
                    <a:pt x="784985" y="7396"/>
                    <a:pt x="791980" y="19419"/>
                  </a:cubicBezTo>
                  <a:lnTo>
                    <a:pt x="972584" y="329831"/>
                  </a:lnTo>
                  <a:cubicBezTo>
                    <a:pt x="979568" y="341835"/>
                    <a:pt x="979568" y="356665"/>
                    <a:pt x="972584" y="368669"/>
                  </a:cubicBezTo>
                  <a:close/>
                </a:path>
              </a:pathLst>
            </a:custGeom>
            <a:blipFill>
              <a:blip r:embed="rId15"/>
              <a:stretch>
                <a:fillRect l="-3705" r="-3705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30" name="TextBox 30"/>
          <p:cNvSpPr txBox="1"/>
          <p:nvPr/>
        </p:nvSpPr>
        <p:spPr>
          <a:xfrm>
            <a:off x="2079285" y="1777493"/>
            <a:ext cx="6682291" cy="103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5"/>
              </a:lnSpc>
            </a:pPr>
            <a:r>
              <a:rPr lang="en-US" sz="709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ԿԱՊ ՄԵԶ ՀԵՏ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79285" y="3458916"/>
            <a:ext cx="9284130" cy="264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3403D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© ԻՐԱՎԱԲԱՆՆԵՐԻ ՀԱՅԿԱԿԱՆ ԱՍՈՑԻԱՑԻԱ, 2025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ՀՀ, ք․ Երևան, Նալբանդյան 7․ գրասենյակ 2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Հեռախոս՝ +37410 540199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Էլ․ փոստ՝ </a:t>
            </a:r>
            <a:r>
              <a:rPr lang="en-US" sz="2500" u="sng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6" tooltip="mailto:info@armla.am"/>
              </a:rPr>
              <a:t>info@armla.am</a:t>
            </a:r>
            <a:endParaRPr lang="en-US" sz="2500" u="sng">
              <a:solidFill>
                <a:srgbClr val="23403D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Վեբ կայք՝ </a:t>
            </a:r>
            <a:r>
              <a:rPr lang="en-US" sz="2500" u="sng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7" tooltip="https://armla.am"/>
              </a:rPr>
              <a:t>https://armla.am/</a:t>
            </a: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23403D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079285" y="6412334"/>
            <a:ext cx="10409014" cy="307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3403D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© ՀԱՅԱՍՏԱՆԻ ՔՀԿ-ՆԵՐԻ ՀԱԿԱԿՈՌՈՒՊՑԻՈՆ ԿՈԱԼԻՑԻԱ, 2025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ՀՀ, ք․ Երևան, Նալբանդյան 7․ գրասենյակ 2 (Քարտուղարության գրասենյակ)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Հեռախոս՝ +37410 540199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Էլ․ փոստ՝ </a:t>
            </a:r>
            <a:r>
              <a:rPr lang="en-US" sz="2500" u="sng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8" tooltip="mailto:info@aac.am"/>
              </a:rPr>
              <a:t>info@aac.am</a:t>
            </a: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 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rPr>
              <a:t>Վեբ կայք՝  </a:t>
            </a:r>
            <a:r>
              <a:rPr lang="en-US" sz="2500" u="sng">
                <a:solidFill>
                  <a:srgbClr val="23403D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9" tooltip="https://aac.am"/>
              </a:rPr>
              <a:t>https://aac.am/</a:t>
            </a:r>
            <a:endParaRPr lang="en-US" sz="2500" u="sng">
              <a:solidFill>
                <a:srgbClr val="23403D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3500"/>
              </a:lnSpc>
            </a:pPr>
            <a:endParaRPr lang="en-US" sz="2500" u="sng">
              <a:solidFill>
                <a:srgbClr val="23403D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593606" y="4443098"/>
            <a:ext cx="8579510" cy="0"/>
          </a:xfrm>
          <a:prstGeom prst="line">
            <a:avLst/>
          </a:prstGeom>
          <a:ln w="571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2778120" y="4356864"/>
            <a:ext cx="3334313" cy="0"/>
          </a:xfrm>
          <a:prstGeom prst="line">
            <a:avLst/>
          </a:prstGeom>
          <a:ln w="190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593606" y="5504905"/>
            <a:ext cx="8579510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2778120" y="5430026"/>
            <a:ext cx="3334313" cy="0"/>
          </a:xfrm>
          <a:prstGeom prst="line">
            <a:avLst/>
          </a:prstGeom>
          <a:ln w="190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430488" y="3687182"/>
            <a:ext cx="516759" cy="646931"/>
            <a:chOff x="0" y="0"/>
            <a:chExt cx="812800" cy="1017545"/>
          </a:xfrm>
        </p:grpSpPr>
        <p:sp>
          <p:nvSpPr>
            <p:cNvPr id="8" name="Freeform 8"/>
            <p:cNvSpPr/>
            <p:nvPr/>
          </p:nvSpPr>
          <p:spPr>
            <a:xfrm>
              <a:off x="43081" y="101488"/>
              <a:ext cx="726639" cy="916057"/>
            </a:xfrm>
            <a:custGeom>
              <a:avLst/>
              <a:gdLst/>
              <a:ahLst/>
              <a:cxnLst/>
              <a:rect l="l" t="t" r="r" b="b"/>
              <a:pathLst>
                <a:path w="726639" h="916057">
                  <a:moveTo>
                    <a:pt x="418887" y="37643"/>
                  </a:moveTo>
                  <a:lnTo>
                    <a:pt x="714151" y="776927"/>
                  </a:lnTo>
                  <a:cubicBezTo>
                    <a:pt x="726638" y="808192"/>
                    <a:pt x="722808" y="843615"/>
                    <a:pt x="703926" y="871488"/>
                  </a:cubicBezTo>
                  <a:cubicBezTo>
                    <a:pt x="685044" y="899362"/>
                    <a:pt x="653569" y="916057"/>
                    <a:pt x="619902" y="916057"/>
                  </a:cubicBezTo>
                  <a:lnTo>
                    <a:pt x="106736" y="916057"/>
                  </a:lnTo>
                  <a:cubicBezTo>
                    <a:pt x="73069" y="916057"/>
                    <a:pt x="41594" y="899362"/>
                    <a:pt x="22712" y="871488"/>
                  </a:cubicBezTo>
                  <a:cubicBezTo>
                    <a:pt x="3830" y="843615"/>
                    <a:pt x="0" y="808192"/>
                    <a:pt x="12487" y="776927"/>
                  </a:cubicBezTo>
                  <a:lnTo>
                    <a:pt x="307751" y="37643"/>
                  </a:lnTo>
                  <a:cubicBezTo>
                    <a:pt x="316830" y="14910"/>
                    <a:pt x="338840" y="0"/>
                    <a:pt x="363319" y="0"/>
                  </a:cubicBezTo>
                  <a:cubicBezTo>
                    <a:pt x="387798" y="0"/>
                    <a:pt x="409807" y="14910"/>
                    <a:pt x="418887" y="37643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1757178" y="3702729"/>
            <a:ext cx="522286" cy="457000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58330" y="86022"/>
              <a:ext cx="696141" cy="625178"/>
            </a:xfrm>
            <a:custGeom>
              <a:avLst/>
              <a:gdLst/>
              <a:ahLst/>
              <a:cxnLst/>
              <a:rect l="l" t="t" r="r" b="b"/>
              <a:pathLst>
                <a:path w="696141" h="625178">
                  <a:moveTo>
                    <a:pt x="421613" y="42679"/>
                  </a:moveTo>
                  <a:lnTo>
                    <a:pt x="680927" y="496477"/>
                  </a:lnTo>
                  <a:cubicBezTo>
                    <a:pt x="696140" y="523101"/>
                    <a:pt x="696031" y="555811"/>
                    <a:pt x="680640" y="582333"/>
                  </a:cubicBezTo>
                  <a:cubicBezTo>
                    <a:pt x="665249" y="608855"/>
                    <a:pt x="636903" y="625178"/>
                    <a:pt x="606238" y="625178"/>
                  </a:cubicBezTo>
                  <a:lnTo>
                    <a:pt x="89902" y="625178"/>
                  </a:lnTo>
                  <a:cubicBezTo>
                    <a:pt x="59237" y="625178"/>
                    <a:pt x="30891" y="608855"/>
                    <a:pt x="15500" y="582333"/>
                  </a:cubicBezTo>
                  <a:cubicBezTo>
                    <a:pt x="109" y="555811"/>
                    <a:pt x="0" y="523101"/>
                    <a:pt x="15213" y="496477"/>
                  </a:cubicBezTo>
                  <a:lnTo>
                    <a:pt x="274527" y="42679"/>
                  </a:lnTo>
                  <a:cubicBezTo>
                    <a:pt x="289607" y="16287"/>
                    <a:pt x="317673" y="0"/>
                    <a:pt x="348070" y="0"/>
                  </a:cubicBezTo>
                  <a:cubicBezTo>
                    <a:pt x="378467" y="0"/>
                    <a:pt x="406533" y="16287"/>
                    <a:pt x="421613" y="4267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430488" y="4748989"/>
            <a:ext cx="516759" cy="646931"/>
            <a:chOff x="0" y="0"/>
            <a:chExt cx="812800" cy="1017545"/>
          </a:xfrm>
        </p:grpSpPr>
        <p:sp>
          <p:nvSpPr>
            <p:cNvPr id="14" name="Freeform 14"/>
            <p:cNvSpPr/>
            <p:nvPr/>
          </p:nvSpPr>
          <p:spPr>
            <a:xfrm>
              <a:off x="43081" y="101488"/>
              <a:ext cx="726639" cy="916057"/>
            </a:xfrm>
            <a:custGeom>
              <a:avLst/>
              <a:gdLst/>
              <a:ahLst/>
              <a:cxnLst/>
              <a:rect l="l" t="t" r="r" b="b"/>
              <a:pathLst>
                <a:path w="726639" h="916057">
                  <a:moveTo>
                    <a:pt x="418887" y="37643"/>
                  </a:moveTo>
                  <a:lnTo>
                    <a:pt x="714151" y="776927"/>
                  </a:lnTo>
                  <a:cubicBezTo>
                    <a:pt x="726638" y="808192"/>
                    <a:pt x="722808" y="843615"/>
                    <a:pt x="703926" y="871488"/>
                  </a:cubicBezTo>
                  <a:cubicBezTo>
                    <a:pt x="685044" y="899362"/>
                    <a:pt x="653569" y="916057"/>
                    <a:pt x="619902" y="916057"/>
                  </a:cubicBezTo>
                  <a:lnTo>
                    <a:pt x="106736" y="916057"/>
                  </a:lnTo>
                  <a:cubicBezTo>
                    <a:pt x="73069" y="916057"/>
                    <a:pt x="41594" y="899362"/>
                    <a:pt x="22712" y="871488"/>
                  </a:cubicBezTo>
                  <a:cubicBezTo>
                    <a:pt x="3830" y="843615"/>
                    <a:pt x="0" y="808192"/>
                    <a:pt x="12487" y="776927"/>
                  </a:cubicBezTo>
                  <a:lnTo>
                    <a:pt x="307751" y="37643"/>
                  </a:lnTo>
                  <a:cubicBezTo>
                    <a:pt x="316830" y="14910"/>
                    <a:pt x="338840" y="0"/>
                    <a:pt x="363319" y="0"/>
                  </a:cubicBezTo>
                  <a:cubicBezTo>
                    <a:pt x="387798" y="0"/>
                    <a:pt x="409807" y="14910"/>
                    <a:pt x="418887" y="37643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1757178" y="4775891"/>
            <a:ext cx="522286" cy="457000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58330" y="86022"/>
              <a:ext cx="696141" cy="625178"/>
            </a:xfrm>
            <a:custGeom>
              <a:avLst/>
              <a:gdLst/>
              <a:ahLst/>
              <a:cxnLst/>
              <a:rect l="l" t="t" r="r" b="b"/>
              <a:pathLst>
                <a:path w="696141" h="625178">
                  <a:moveTo>
                    <a:pt x="421613" y="42679"/>
                  </a:moveTo>
                  <a:lnTo>
                    <a:pt x="680927" y="496477"/>
                  </a:lnTo>
                  <a:cubicBezTo>
                    <a:pt x="696140" y="523101"/>
                    <a:pt x="696031" y="555811"/>
                    <a:pt x="680640" y="582333"/>
                  </a:cubicBezTo>
                  <a:cubicBezTo>
                    <a:pt x="665249" y="608855"/>
                    <a:pt x="636903" y="625178"/>
                    <a:pt x="606238" y="625178"/>
                  </a:cubicBezTo>
                  <a:lnTo>
                    <a:pt x="89902" y="625178"/>
                  </a:lnTo>
                  <a:cubicBezTo>
                    <a:pt x="59237" y="625178"/>
                    <a:pt x="30891" y="608855"/>
                    <a:pt x="15500" y="582333"/>
                  </a:cubicBezTo>
                  <a:cubicBezTo>
                    <a:pt x="109" y="555811"/>
                    <a:pt x="0" y="523101"/>
                    <a:pt x="15213" y="496477"/>
                  </a:cubicBezTo>
                  <a:lnTo>
                    <a:pt x="274527" y="42679"/>
                  </a:lnTo>
                  <a:cubicBezTo>
                    <a:pt x="289607" y="16287"/>
                    <a:pt x="317673" y="0"/>
                    <a:pt x="348070" y="0"/>
                  </a:cubicBezTo>
                  <a:cubicBezTo>
                    <a:pt x="378467" y="0"/>
                    <a:pt x="406533" y="16287"/>
                    <a:pt x="421613" y="4267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593606" y="6566711"/>
            <a:ext cx="8579510" cy="0"/>
          </a:xfrm>
          <a:prstGeom prst="line">
            <a:avLst/>
          </a:prstGeom>
          <a:ln w="571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593606" y="7654609"/>
            <a:ext cx="8579510" cy="0"/>
          </a:xfrm>
          <a:prstGeom prst="line">
            <a:avLst/>
          </a:prstGeom>
          <a:ln w="571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2778120" y="7592783"/>
            <a:ext cx="3334313" cy="0"/>
          </a:xfrm>
          <a:prstGeom prst="line">
            <a:avLst/>
          </a:prstGeom>
          <a:ln w="190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2778120" y="8682378"/>
            <a:ext cx="3334313" cy="0"/>
          </a:xfrm>
          <a:prstGeom prst="line">
            <a:avLst/>
          </a:prstGeom>
          <a:ln w="190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1604095" y="8682378"/>
            <a:ext cx="8556807" cy="9775"/>
          </a:xfrm>
          <a:prstGeom prst="line">
            <a:avLst/>
          </a:prstGeom>
          <a:ln w="6667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2778120" y="6503188"/>
            <a:ext cx="3334313" cy="0"/>
          </a:xfrm>
          <a:prstGeom prst="line">
            <a:avLst/>
          </a:prstGeom>
          <a:ln w="19050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 rot="5400000">
            <a:off x="430488" y="5810796"/>
            <a:ext cx="516759" cy="646931"/>
            <a:chOff x="0" y="0"/>
            <a:chExt cx="812800" cy="1017545"/>
          </a:xfrm>
        </p:grpSpPr>
        <p:sp>
          <p:nvSpPr>
            <p:cNvPr id="26" name="Freeform 26"/>
            <p:cNvSpPr/>
            <p:nvPr/>
          </p:nvSpPr>
          <p:spPr>
            <a:xfrm>
              <a:off x="43081" y="101488"/>
              <a:ext cx="726639" cy="916057"/>
            </a:xfrm>
            <a:custGeom>
              <a:avLst/>
              <a:gdLst/>
              <a:ahLst/>
              <a:cxnLst/>
              <a:rect l="l" t="t" r="r" b="b"/>
              <a:pathLst>
                <a:path w="726639" h="916057">
                  <a:moveTo>
                    <a:pt x="418887" y="37643"/>
                  </a:moveTo>
                  <a:lnTo>
                    <a:pt x="714151" y="776927"/>
                  </a:lnTo>
                  <a:cubicBezTo>
                    <a:pt x="726638" y="808192"/>
                    <a:pt x="722808" y="843615"/>
                    <a:pt x="703926" y="871488"/>
                  </a:cubicBezTo>
                  <a:cubicBezTo>
                    <a:pt x="685044" y="899362"/>
                    <a:pt x="653569" y="916057"/>
                    <a:pt x="619902" y="916057"/>
                  </a:cubicBezTo>
                  <a:lnTo>
                    <a:pt x="106736" y="916057"/>
                  </a:lnTo>
                  <a:cubicBezTo>
                    <a:pt x="73069" y="916057"/>
                    <a:pt x="41594" y="899362"/>
                    <a:pt x="22712" y="871488"/>
                  </a:cubicBezTo>
                  <a:cubicBezTo>
                    <a:pt x="3830" y="843615"/>
                    <a:pt x="0" y="808192"/>
                    <a:pt x="12487" y="776927"/>
                  </a:cubicBezTo>
                  <a:lnTo>
                    <a:pt x="307751" y="37643"/>
                  </a:lnTo>
                  <a:cubicBezTo>
                    <a:pt x="316830" y="14910"/>
                    <a:pt x="338840" y="0"/>
                    <a:pt x="363319" y="0"/>
                  </a:cubicBezTo>
                  <a:cubicBezTo>
                    <a:pt x="387798" y="0"/>
                    <a:pt x="409807" y="14910"/>
                    <a:pt x="418887" y="37643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430488" y="6894887"/>
            <a:ext cx="516759" cy="646931"/>
            <a:chOff x="0" y="0"/>
            <a:chExt cx="812800" cy="1017545"/>
          </a:xfrm>
        </p:grpSpPr>
        <p:sp>
          <p:nvSpPr>
            <p:cNvPr id="29" name="Freeform 29"/>
            <p:cNvSpPr/>
            <p:nvPr/>
          </p:nvSpPr>
          <p:spPr>
            <a:xfrm>
              <a:off x="43081" y="101488"/>
              <a:ext cx="726639" cy="916057"/>
            </a:xfrm>
            <a:custGeom>
              <a:avLst/>
              <a:gdLst/>
              <a:ahLst/>
              <a:cxnLst/>
              <a:rect l="l" t="t" r="r" b="b"/>
              <a:pathLst>
                <a:path w="726639" h="916057">
                  <a:moveTo>
                    <a:pt x="418887" y="37643"/>
                  </a:moveTo>
                  <a:lnTo>
                    <a:pt x="714151" y="776927"/>
                  </a:lnTo>
                  <a:cubicBezTo>
                    <a:pt x="726638" y="808192"/>
                    <a:pt x="722808" y="843615"/>
                    <a:pt x="703926" y="871488"/>
                  </a:cubicBezTo>
                  <a:cubicBezTo>
                    <a:pt x="685044" y="899362"/>
                    <a:pt x="653569" y="916057"/>
                    <a:pt x="619902" y="916057"/>
                  </a:cubicBezTo>
                  <a:lnTo>
                    <a:pt x="106736" y="916057"/>
                  </a:lnTo>
                  <a:cubicBezTo>
                    <a:pt x="73069" y="916057"/>
                    <a:pt x="41594" y="899362"/>
                    <a:pt x="22712" y="871488"/>
                  </a:cubicBezTo>
                  <a:cubicBezTo>
                    <a:pt x="3830" y="843615"/>
                    <a:pt x="0" y="808192"/>
                    <a:pt x="12487" y="776927"/>
                  </a:cubicBezTo>
                  <a:lnTo>
                    <a:pt x="307751" y="37643"/>
                  </a:lnTo>
                  <a:cubicBezTo>
                    <a:pt x="316830" y="14910"/>
                    <a:pt x="338840" y="0"/>
                    <a:pt x="363319" y="0"/>
                  </a:cubicBezTo>
                  <a:cubicBezTo>
                    <a:pt x="387798" y="0"/>
                    <a:pt x="409807" y="14910"/>
                    <a:pt x="418887" y="37643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1757178" y="6944738"/>
            <a:ext cx="522286" cy="457000"/>
            <a:chOff x="0" y="0"/>
            <a:chExt cx="812800" cy="711200"/>
          </a:xfrm>
        </p:grpSpPr>
        <p:sp>
          <p:nvSpPr>
            <p:cNvPr id="32" name="Freeform 32"/>
            <p:cNvSpPr/>
            <p:nvPr/>
          </p:nvSpPr>
          <p:spPr>
            <a:xfrm>
              <a:off x="58330" y="86022"/>
              <a:ext cx="696141" cy="625178"/>
            </a:xfrm>
            <a:custGeom>
              <a:avLst/>
              <a:gdLst/>
              <a:ahLst/>
              <a:cxnLst/>
              <a:rect l="l" t="t" r="r" b="b"/>
              <a:pathLst>
                <a:path w="696141" h="625178">
                  <a:moveTo>
                    <a:pt x="421613" y="42679"/>
                  </a:moveTo>
                  <a:lnTo>
                    <a:pt x="680927" y="496477"/>
                  </a:lnTo>
                  <a:cubicBezTo>
                    <a:pt x="696140" y="523101"/>
                    <a:pt x="696031" y="555811"/>
                    <a:pt x="680640" y="582333"/>
                  </a:cubicBezTo>
                  <a:cubicBezTo>
                    <a:pt x="665249" y="608855"/>
                    <a:pt x="636903" y="625178"/>
                    <a:pt x="606238" y="625178"/>
                  </a:cubicBezTo>
                  <a:lnTo>
                    <a:pt x="89902" y="625178"/>
                  </a:lnTo>
                  <a:cubicBezTo>
                    <a:pt x="59237" y="625178"/>
                    <a:pt x="30891" y="608855"/>
                    <a:pt x="15500" y="582333"/>
                  </a:cubicBezTo>
                  <a:cubicBezTo>
                    <a:pt x="109" y="555811"/>
                    <a:pt x="0" y="523101"/>
                    <a:pt x="15213" y="496477"/>
                  </a:cubicBezTo>
                  <a:lnTo>
                    <a:pt x="274527" y="42679"/>
                  </a:lnTo>
                  <a:cubicBezTo>
                    <a:pt x="289607" y="16287"/>
                    <a:pt x="317673" y="0"/>
                    <a:pt x="348070" y="0"/>
                  </a:cubicBezTo>
                  <a:cubicBezTo>
                    <a:pt x="378467" y="0"/>
                    <a:pt x="406533" y="16287"/>
                    <a:pt x="421613" y="4267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11757178" y="8034333"/>
            <a:ext cx="522286" cy="457000"/>
            <a:chOff x="0" y="0"/>
            <a:chExt cx="812800" cy="711200"/>
          </a:xfrm>
        </p:grpSpPr>
        <p:sp>
          <p:nvSpPr>
            <p:cNvPr id="35" name="Freeform 35"/>
            <p:cNvSpPr/>
            <p:nvPr/>
          </p:nvSpPr>
          <p:spPr>
            <a:xfrm>
              <a:off x="58330" y="86022"/>
              <a:ext cx="696141" cy="625178"/>
            </a:xfrm>
            <a:custGeom>
              <a:avLst/>
              <a:gdLst/>
              <a:ahLst/>
              <a:cxnLst/>
              <a:rect l="l" t="t" r="r" b="b"/>
              <a:pathLst>
                <a:path w="696141" h="625178">
                  <a:moveTo>
                    <a:pt x="421613" y="42679"/>
                  </a:moveTo>
                  <a:lnTo>
                    <a:pt x="680927" y="496477"/>
                  </a:lnTo>
                  <a:cubicBezTo>
                    <a:pt x="696140" y="523101"/>
                    <a:pt x="696031" y="555811"/>
                    <a:pt x="680640" y="582333"/>
                  </a:cubicBezTo>
                  <a:cubicBezTo>
                    <a:pt x="665249" y="608855"/>
                    <a:pt x="636903" y="625178"/>
                    <a:pt x="606238" y="625178"/>
                  </a:cubicBezTo>
                  <a:lnTo>
                    <a:pt x="89902" y="625178"/>
                  </a:lnTo>
                  <a:cubicBezTo>
                    <a:pt x="59237" y="625178"/>
                    <a:pt x="30891" y="608855"/>
                    <a:pt x="15500" y="582333"/>
                  </a:cubicBezTo>
                  <a:cubicBezTo>
                    <a:pt x="109" y="555811"/>
                    <a:pt x="0" y="523101"/>
                    <a:pt x="15213" y="496477"/>
                  </a:cubicBezTo>
                  <a:lnTo>
                    <a:pt x="274527" y="42679"/>
                  </a:lnTo>
                  <a:cubicBezTo>
                    <a:pt x="289607" y="16287"/>
                    <a:pt x="317673" y="0"/>
                    <a:pt x="348070" y="0"/>
                  </a:cubicBezTo>
                  <a:cubicBezTo>
                    <a:pt x="378467" y="0"/>
                    <a:pt x="406533" y="16287"/>
                    <a:pt x="421613" y="4267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5400000">
            <a:off x="477242" y="7965644"/>
            <a:ext cx="500647" cy="626760"/>
            <a:chOff x="0" y="0"/>
            <a:chExt cx="812800" cy="1017545"/>
          </a:xfrm>
        </p:grpSpPr>
        <p:sp>
          <p:nvSpPr>
            <p:cNvPr id="38" name="Freeform 38"/>
            <p:cNvSpPr/>
            <p:nvPr/>
          </p:nvSpPr>
          <p:spPr>
            <a:xfrm>
              <a:off x="44467" y="104754"/>
              <a:ext cx="723866" cy="912791"/>
            </a:xfrm>
            <a:custGeom>
              <a:avLst/>
              <a:gdLst/>
              <a:ahLst/>
              <a:cxnLst/>
              <a:rect l="l" t="t" r="r" b="b"/>
              <a:pathLst>
                <a:path w="723866" h="912791">
                  <a:moveTo>
                    <a:pt x="419289" y="38854"/>
                  </a:moveTo>
                  <a:lnTo>
                    <a:pt x="710977" y="769183"/>
                  </a:lnTo>
                  <a:cubicBezTo>
                    <a:pt x="723866" y="801455"/>
                    <a:pt x="719912" y="838017"/>
                    <a:pt x="700423" y="866788"/>
                  </a:cubicBezTo>
                  <a:cubicBezTo>
                    <a:pt x="680933" y="895558"/>
                    <a:pt x="648445" y="912791"/>
                    <a:pt x="613695" y="912791"/>
                  </a:cubicBezTo>
                  <a:lnTo>
                    <a:pt x="110171" y="912791"/>
                  </a:lnTo>
                  <a:cubicBezTo>
                    <a:pt x="75421" y="912791"/>
                    <a:pt x="42933" y="895558"/>
                    <a:pt x="23443" y="866788"/>
                  </a:cubicBezTo>
                  <a:cubicBezTo>
                    <a:pt x="3954" y="838017"/>
                    <a:pt x="0" y="801455"/>
                    <a:pt x="12889" y="769183"/>
                  </a:cubicBezTo>
                  <a:lnTo>
                    <a:pt x="304577" y="38854"/>
                  </a:lnTo>
                  <a:cubicBezTo>
                    <a:pt x="313948" y="15390"/>
                    <a:pt x="336667" y="0"/>
                    <a:pt x="361933" y="0"/>
                  </a:cubicBezTo>
                  <a:cubicBezTo>
                    <a:pt x="387199" y="0"/>
                    <a:pt x="409918" y="15390"/>
                    <a:pt x="419289" y="38854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5400000">
            <a:off x="11757178" y="5849053"/>
            <a:ext cx="522286" cy="457000"/>
            <a:chOff x="0" y="0"/>
            <a:chExt cx="812800" cy="711200"/>
          </a:xfrm>
        </p:grpSpPr>
        <p:sp>
          <p:nvSpPr>
            <p:cNvPr id="41" name="Freeform 41"/>
            <p:cNvSpPr/>
            <p:nvPr/>
          </p:nvSpPr>
          <p:spPr>
            <a:xfrm>
              <a:off x="58330" y="86022"/>
              <a:ext cx="696141" cy="625178"/>
            </a:xfrm>
            <a:custGeom>
              <a:avLst/>
              <a:gdLst/>
              <a:ahLst/>
              <a:cxnLst/>
              <a:rect l="l" t="t" r="r" b="b"/>
              <a:pathLst>
                <a:path w="696141" h="625178">
                  <a:moveTo>
                    <a:pt x="421613" y="42679"/>
                  </a:moveTo>
                  <a:lnTo>
                    <a:pt x="680927" y="496477"/>
                  </a:lnTo>
                  <a:cubicBezTo>
                    <a:pt x="696140" y="523101"/>
                    <a:pt x="696031" y="555811"/>
                    <a:pt x="680640" y="582333"/>
                  </a:cubicBezTo>
                  <a:cubicBezTo>
                    <a:pt x="665249" y="608855"/>
                    <a:pt x="636903" y="625178"/>
                    <a:pt x="606238" y="625178"/>
                  </a:cubicBezTo>
                  <a:lnTo>
                    <a:pt x="89902" y="625178"/>
                  </a:lnTo>
                  <a:cubicBezTo>
                    <a:pt x="59237" y="625178"/>
                    <a:pt x="30891" y="608855"/>
                    <a:pt x="15500" y="582333"/>
                  </a:cubicBezTo>
                  <a:cubicBezTo>
                    <a:pt x="109" y="555811"/>
                    <a:pt x="0" y="523101"/>
                    <a:pt x="15213" y="496477"/>
                  </a:cubicBezTo>
                  <a:lnTo>
                    <a:pt x="274527" y="42679"/>
                  </a:lnTo>
                  <a:cubicBezTo>
                    <a:pt x="289607" y="16287"/>
                    <a:pt x="317673" y="0"/>
                    <a:pt x="348070" y="0"/>
                  </a:cubicBezTo>
                  <a:cubicBezTo>
                    <a:pt x="378467" y="0"/>
                    <a:pt x="406533" y="16287"/>
                    <a:pt x="421613" y="42679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42230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9196975" y="898306"/>
            <a:ext cx="490323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AGENDA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-1147664" y="-1005277"/>
            <a:ext cx="9394899" cy="2346572"/>
            <a:chOff x="0" y="0"/>
            <a:chExt cx="1455516" cy="36354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55516" cy="363545"/>
            </a:xfrm>
            <a:custGeom>
              <a:avLst/>
              <a:gdLst/>
              <a:ahLst/>
              <a:cxnLst/>
              <a:rect l="l" t="t" r="r" b="b"/>
              <a:pathLst>
                <a:path w="1455516" h="363545">
                  <a:moveTo>
                    <a:pt x="0" y="0"/>
                  </a:moveTo>
                  <a:lnTo>
                    <a:pt x="1455516" y="0"/>
                  </a:lnTo>
                  <a:lnTo>
                    <a:pt x="1455516" y="363545"/>
                  </a:lnTo>
                  <a:lnTo>
                    <a:pt x="0" y="363545"/>
                  </a:lnTo>
                  <a:close/>
                </a:path>
              </a:pathLst>
            </a:custGeom>
            <a:blipFill>
              <a:blip r:embed="rId5"/>
              <a:stretch>
                <a:fillRect t="-41066" b="-127178"/>
              </a:stretch>
            </a:blipFill>
          </p:spPr>
        </p:sp>
      </p:grpSp>
      <p:grpSp>
        <p:nvGrpSpPr>
          <p:cNvPr id="47" name="Group 47"/>
          <p:cNvGrpSpPr/>
          <p:nvPr/>
        </p:nvGrpSpPr>
        <p:grpSpPr>
          <a:xfrm>
            <a:off x="5995044" y="-2151490"/>
            <a:ext cx="9570442" cy="3655662"/>
            <a:chOff x="0" y="0"/>
            <a:chExt cx="930920" cy="35558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30920" cy="355587"/>
            </a:xfrm>
            <a:custGeom>
              <a:avLst/>
              <a:gdLst/>
              <a:ahLst/>
              <a:cxnLst/>
              <a:rect l="l" t="t" r="r" b="b"/>
              <a:pathLst>
                <a:path w="930920" h="355587">
                  <a:moveTo>
                    <a:pt x="727720" y="0"/>
                  </a:moveTo>
                  <a:lnTo>
                    <a:pt x="0" y="0"/>
                  </a:lnTo>
                  <a:lnTo>
                    <a:pt x="203200" y="355587"/>
                  </a:lnTo>
                  <a:lnTo>
                    <a:pt x="930920" y="355587"/>
                  </a:lnTo>
                  <a:lnTo>
                    <a:pt x="7277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-10800000">
            <a:off x="4986388" y="-589970"/>
            <a:ext cx="4612179" cy="2500020"/>
            <a:chOff x="0" y="0"/>
            <a:chExt cx="812800" cy="440576"/>
          </a:xfrm>
        </p:grpSpPr>
        <p:sp>
          <p:nvSpPr>
            <p:cNvPr id="51" name="Freeform 51"/>
            <p:cNvSpPr/>
            <p:nvPr/>
          </p:nvSpPr>
          <p:spPr>
            <a:xfrm>
              <a:off x="26637" y="22059"/>
              <a:ext cx="759525" cy="418518"/>
            </a:xfrm>
            <a:custGeom>
              <a:avLst/>
              <a:gdLst/>
              <a:ahLst/>
              <a:cxnLst/>
              <a:rect l="l" t="t" r="r" b="b"/>
              <a:pathLst>
                <a:path w="759525" h="418518">
                  <a:moveTo>
                    <a:pt x="413907" y="14956"/>
                  </a:moveTo>
                  <a:lnTo>
                    <a:pt x="752019" y="381503"/>
                  </a:lnTo>
                  <a:cubicBezTo>
                    <a:pt x="757959" y="387942"/>
                    <a:pt x="759526" y="397285"/>
                    <a:pt x="756011" y="405309"/>
                  </a:cubicBezTo>
                  <a:cubicBezTo>
                    <a:pt x="752496" y="413334"/>
                    <a:pt x="744566" y="418517"/>
                    <a:pt x="735806" y="418517"/>
                  </a:cubicBezTo>
                  <a:lnTo>
                    <a:pt x="23720" y="418517"/>
                  </a:lnTo>
                  <a:cubicBezTo>
                    <a:pt x="14960" y="418517"/>
                    <a:pt x="7030" y="413334"/>
                    <a:pt x="3515" y="405309"/>
                  </a:cubicBezTo>
                  <a:cubicBezTo>
                    <a:pt x="0" y="397285"/>
                    <a:pt x="1567" y="387942"/>
                    <a:pt x="7506" y="381503"/>
                  </a:cubicBezTo>
                  <a:lnTo>
                    <a:pt x="345620" y="14956"/>
                  </a:lnTo>
                  <a:cubicBezTo>
                    <a:pt x="354414" y="5422"/>
                    <a:pt x="366793" y="0"/>
                    <a:pt x="379763" y="0"/>
                  </a:cubicBezTo>
                  <a:cubicBezTo>
                    <a:pt x="392733" y="0"/>
                    <a:pt x="405112" y="5422"/>
                    <a:pt x="413907" y="14956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27000" y="137878"/>
              <a:ext cx="558800" cy="27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122804" y="-776885"/>
            <a:ext cx="14319000" cy="2311021"/>
            <a:chOff x="0" y="0"/>
            <a:chExt cx="1437638" cy="232028"/>
          </a:xfrm>
        </p:grpSpPr>
        <p:sp>
          <p:nvSpPr>
            <p:cNvPr id="54" name="Freeform 54"/>
            <p:cNvSpPr/>
            <p:nvPr/>
          </p:nvSpPr>
          <p:spPr>
            <a:xfrm>
              <a:off x="8329" y="0"/>
              <a:ext cx="1420981" cy="232028"/>
            </a:xfrm>
            <a:custGeom>
              <a:avLst/>
              <a:gdLst/>
              <a:ahLst/>
              <a:cxnLst/>
              <a:rect l="l" t="t" r="r" b="b"/>
              <a:pathLst>
                <a:path w="1420981" h="232028">
                  <a:moveTo>
                    <a:pt x="1209889" y="0"/>
                  </a:moveTo>
                  <a:lnTo>
                    <a:pt x="7891" y="0"/>
                  </a:lnTo>
                  <a:cubicBezTo>
                    <a:pt x="5004" y="0"/>
                    <a:pt x="2384" y="1689"/>
                    <a:pt x="1192" y="4318"/>
                  </a:cubicBezTo>
                  <a:cubicBezTo>
                    <a:pt x="0" y="6947"/>
                    <a:pt x="455" y="10031"/>
                    <a:pt x="2357" y="12202"/>
                  </a:cubicBezTo>
                  <a:lnTo>
                    <a:pt x="184185" y="219826"/>
                  </a:lnTo>
                  <a:cubicBezTo>
                    <a:pt x="190976" y="227581"/>
                    <a:pt x="200783" y="232028"/>
                    <a:pt x="211091" y="232028"/>
                  </a:cubicBezTo>
                  <a:lnTo>
                    <a:pt x="1413089" y="232028"/>
                  </a:lnTo>
                  <a:cubicBezTo>
                    <a:pt x="1415976" y="232028"/>
                    <a:pt x="1418596" y="230340"/>
                    <a:pt x="1419788" y="227710"/>
                  </a:cubicBezTo>
                  <a:cubicBezTo>
                    <a:pt x="1420981" y="225081"/>
                    <a:pt x="1420525" y="221998"/>
                    <a:pt x="1418623" y="219826"/>
                  </a:cubicBezTo>
                  <a:lnTo>
                    <a:pt x="1236796" y="12202"/>
                  </a:lnTo>
                  <a:cubicBezTo>
                    <a:pt x="1230004" y="4448"/>
                    <a:pt x="1220197" y="0"/>
                    <a:pt x="1209889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101600" y="-66675"/>
              <a:ext cx="1234438" cy="298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51222" y="1819886"/>
            <a:ext cx="9303435" cy="1293333"/>
            <a:chOff x="0" y="0"/>
            <a:chExt cx="2557876" cy="355587"/>
          </a:xfrm>
        </p:grpSpPr>
        <p:sp>
          <p:nvSpPr>
            <p:cNvPr id="57" name="Freeform 57"/>
            <p:cNvSpPr/>
            <p:nvPr/>
          </p:nvSpPr>
          <p:spPr>
            <a:xfrm>
              <a:off x="9824" y="0"/>
              <a:ext cx="2538228" cy="355587"/>
            </a:xfrm>
            <a:custGeom>
              <a:avLst/>
              <a:gdLst/>
              <a:ahLst/>
              <a:cxnLst/>
              <a:rect l="l" t="t" r="r" b="b"/>
              <a:pathLst>
                <a:path w="2538228" h="355587">
                  <a:moveTo>
                    <a:pt x="2319887" y="0"/>
                  </a:moveTo>
                  <a:lnTo>
                    <a:pt x="15141" y="0"/>
                  </a:lnTo>
                  <a:cubicBezTo>
                    <a:pt x="9976" y="0"/>
                    <a:pt x="5203" y="2749"/>
                    <a:pt x="2610" y="7216"/>
                  </a:cubicBezTo>
                  <a:cubicBezTo>
                    <a:pt x="18" y="11683"/>
                    <a:pt x="0" y="17191"/>
                    <a:pt x="2562" y="21675"/>
                  </a:cubicBezTo>
                  <a:lnTo>
                    <a:pt x="180990" y="333912"/>
                  </a:lnTo>
                  <a:cubicBezTo>
                    <a:pt x="188649" y="347316"/>
                    <a:pt x="202903" y="355587"/>
                    <a:pt x="218341" y="355587"/>
                  </a:cubicBezTo>
                  <a:lnTo>
                    <a:pt x="2523087" y="355587"/>
                  </a:lnTo>
                  <a:cubicBezTo>
                    <a:pt x="2528252" y="355587"/>
                    <a:pt x="2533025" y="352838"/>
                    <a:pt x="2535617" y="348372"/>
                  </a:cubicBezTo>
                  <a:cubicBezTo>
                    <a:pt x="2538210" y="343905"/>
                    <a:pt x="2538228" y="338396"/>
                    <a:pt x="2535666" y="333912"/>
                  </a:cubicBezTo>
                  <a:lnTo>
                    <a:pt x="2357238" y="21675"/>
                  </a:lnTo>
                  <a:cubicBezTo>
                    <a:pt x="2349579" y="8272"/>
                    <a:pt x="2335325" y="0"/>
                    <a:pt x="2319887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101600" y="-66675"/>
              <a:ext cx="2354676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0" y="8906466"/>
            <a:ext cx="10818943" cy="757547"/>
            <a:chOff x="0" y="0"/>
            <a:chExt cx="2974548" cy="208279"/>
          </a:xfrm>
        </p:grpSpPr>
        <p:sp>
          <p:nvSpPr>
            <p:cNvPr id="60" name="Freeform 60"/>
            <p:cNvSpPr/>
            <p:nvPr/>
          </p:nvSpPr>
          <p:spPr>
            <a:xfrm>
              <a:off x="11717" y="0"/>
              <a:ext cx="2951115" cy="208279"/>
            </a:xfrm>
            <a:custGeom>
              <a:avLst/>
              <a:gdLst/>
              <a:ahLst/>
              <a:cxnLst/>
              <a:rect l="l" t="t" r="r" b="b"/>
              <a:pathLst>
                <a:path w="2951115" h="208279">
                  <a:moveTo>
                    <a:pt x="2738163" y="0"/>
                  </a:moveTo>
                  <a:lnTo>
                    <a:pt x="9751" y="0"/>
                  </a:lnTo>
                  <a:cubicBezTo>
                    <a:pt x="6111" y="0"/>
                    <a:pt x="2826" y="2180"/>
                    <a:pt x="1413" y="5534"/>
                  </a:cubicBezTo>
                  <a:cubicBezTo>
                    <a:pt x="0" y="8887"/>
                    <a:pt x="733" y="12761"/>
                    <a:pt x="3274" y="15366"/>
                  </a:cubicBezTo>
                  <a:lnTo>
                    <a:pt x="176492" y="192913"/>
                  </a:lnTo>
                  <a:cubicBezTo>
                    <a:pt x="186078" y="202738"/>
                    <a:pt x="199224" y="208279"/>
                    <a:pt x="212951" y="208279"/>
                  </a:cubicBezTo>
                  <a:lnTo>
                    <a:pt x="2941363" y="208279"/>
                  </a:lnTo>
                  <a:cubicBezTo>
                    <a:pt x="2945003" y="208279"/>
                    <a:pt x="2948288" y="206099"/>
                    <a:pt x="2949701" y="202745"/>
                  </a:cubicBezTo>
                  <a:cubicBezTo>
                    <a:pt x="2951114" y="199392"/>
                    <a:pt x="2950381" y="195518"/>
                    <a:pt x="2947840" y="192913"/>
                  </a:cubicBezTo>
                  <a:lnTo>
                    <a:pt x="2774623" y="15366"/>
                  </a:lnTo>
                  <a:cubicBezTo>
                    <a:pt x="2765037" y="5541"/>
                    <a:pt x="2751890" y="0"/>
                    <a:pt x="273816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01600" y="-66675"/>
              <a:ext cx="2771348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1418185" y="8906466"/>
            <a:ext cx="5748676" cy="757547"/>
            <a:chOff x="0" y="0"/>
            <a:chExt cx="1580535" cy="208279"/>
          </a:xfrm>
        </p:grpSpPr>
        <p:sp>
          <p:nvSpPr>
            <p:cNvPr id="63" name="Freeform 63"/>
            <p:cNvSpPr/>
            <p:nvPr/>
          </p:nvSpPr>
          <p:spPr>
            <a:xfrm>
              <a:off x="22051" y="0"/>
              <a:ext cx="1536433" cy="208279"/>
            </a:xfrm>
            <a:custGeom>
              <a:avLst/>
              <a:gdLst/>
              <a:ahLst/>
              <a:cxnLst/>
              <a:rect l="l" t="t" r="r" b="b"/>
              <a:pathLst>
                <a:path w="1536433" h="208279">
                  <a:moveTo>
                    <a:pt x="1314882" y="0"/>
                  </a:moveTo>
                  <a:lnTo>
                    <a:pt x="18351" y="0"/>
                  </a:lnTo>
                  <a:cubicBezTo>
                    <a:pt x="11502" y="0"/>
                    <a:pt x="5320" y="4103"/>
                    <a:pt x="2660" y="10415"/>
                  </a:cubicBezTo>
                  <a:cubicBezTo>
                    <a:pt x="0" y="16726"/>
                    <a:pt x="1380" y="24017"/>
                    <a:pt x="6163" y="28919"/>
                  </a:cubicBezTo>
                  <a:lnTo>
                    <a:pt x="152935" y="179360"/>
                  </a:lnTo>
                  <a:cubicBezTo>
                    <a:pt x="170976" y="197852"/>
                    <a:pt x="195717" y="208279"/>
                    <a:pt x="221551" y="208279"/>
                  </a:cubicBezTo>
                  <a:lnTo>
                    <a:pt x="1518082" y="208279"/>
                  </a:lnTo>
                  <a:cubicBezTo>
                    <a:pt x="1524931" y="208279"/>
                    <a:pt x="1531113" y="204176"/>
                    <a:pt x="1533773" y="197864"/>
                  </a:cubicBezTo>
                  <a:cubicBezTo>
                    <a:pt x="1536433" y="191553"/>
                    <a:pt x="1535053" y="184262"/>
                    <a:pt x="1530270" y="179360"/>
                  </a:cubicBezTo>
                  <a:lnTo>
                    <a:pt x="1383497" y="28919"/>
                  </a:lnTo>
                  <a:cubicBezTo>
                    <a:pt x="1365457" y="10427"/>
                    <a:pt x="1340716" y="0"/>
                    <a:pt x="1314882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01600" y="-66675"/>
              <a:ext cx="1377335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506128" y="1874373"/>
            <a:ext cx="8551870" cy="1253007"/>
            <a:chOff x="0" y="0"/>
            <a:chExt cx="2426911" cy="355587"/>
          </a:xfrm>
        </p:grpSpPr>
        <p:sp>
          <p:nvSpPr>
            <p:cNvPr id="66" name="Freeform 66"/>
            <p:cNvSpPr/>
            <p:nvPr/>
          </p:nvSpPr>
          <p:spPr>
            <a:xfrm>
              <a:off x="10687" y="0"/>
              <a:ext cx="2405537" cy="355587"/>
            </a:xfrm>
            <a:custGeom>
              <a:avLst/>
              <a:gdLst/>
              <a:ahLst/>
              <a:cxnLst/>
              <a:rect l="l" t="t" r="r" b="b"/>
              <a:pathLst>
                <a:path w="2405537" h="355587">
                  <a:moveTo>
                    <a:pt x="2185866" y="0"/>
                  </a:moveTo>
                  <a:lnTo>
                    <a:pt x="16472" y="0"/>
                  </a:lnTo>
                  <a:cubicBezTo>
                    <a:pt x="10853" y="0"/>
                    <a:pt x="5660" y="2991"/>
                    <a:pt x="2840" y="7850"/>
                  </a:cubicBezTo>
                  <a:cubicBezTo>
                    <a:pt x="20" y="12709"/>
                    <a:pt x="0" y="18702"/>
                    <a:pt x="2788" y="23580"/>
                  </a:cubicBezTo>
                  <a:lnTo>
                    <a:pt x="179038" y="332007"/>
                  </a:lnTo>
                  <a:cubicBezTo>
                    <a:pt x="187371" y="346589"/>
                    <a:pt x="202877" y="355587"/>
                    <a:pt x="219672" y="355587"/>
                  </a:cubicBezTo>
                  <a:lnTo>
                    <a:pt x="2389066" y="355587"/>
                  </a:lnTo>
                  <a:cubicBezTo>
                    <a:pt x="2394684" y="355587"/>
                    <a:pt x="2399877" y="352597"/>
                    <a:pt x="2402697" y="347737"/>
                  </a:cubicBezTo>
                  <a:cubicBezTo>
                    <a:pt x="2405517" y="342878"/>
                    <a:pt x="2405537" y="336885"/>
                    <a:pt x="2402750" y="332007"/>
                  </a:cubicBezTo>
                  <a:lnTo>
                    <a:pt x="2226499" y="23580"/>
                  </a:lnTo>
                  <a:cubicBezTo>
                    <a:pt x="2218167" y="8999"/>
                    <a:pt x="2202660" y="0"/>
                    <a:pt x="2185866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101600" y="-66675"/>
              <a:ext cx="2223711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8" name="Freeform 68"/>
          <p:cNvSpPr/>
          <p:nvPr/>
        </p:nvSpPr>
        <p:spPr>
          <a:xfrm rot="2513844" flipH="1">
            <a:off x="13301061" y="-849178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1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1" y="2612572"/>
                </a:lnTo>
                <a:lnTo>
                  <a:pt x="6677501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0" name="TextBox 70"/>
          <p:cNvSpPr txBox="1"/>
          <p:nvPr/>
        </p:nvSpPr>
        <p:spPr>
          <a:xfrm>
            <a:off x="1666608" y="3375031"/>
            <a:ext cx="8170252" cy="91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192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Կոռուպցիայի կանխարգելում և բարեվարքության համակարգերի ամրապնդում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3782063" y="2928649"/>
            <a:ext cx="1167664" cy="136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0"/>
              </a:lnSpc>
            </a:pPr>
            <a:r>
              <a:rPr lang="en-US" sz="604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21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782063" y="4048393"/>
            <a:ext cx="1167664" cy="136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0"/>
              </a:lnSpc>
            </a:pPr>
            <a:r>
              <a:rPr lang="en-US" sz="604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15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3782063" y="5125226"/>
            <a:ext cx="1167664" cy="136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0"/>
              </a:lnSpc>
            </a:pPr>
            <a:r>
              <a:rPr lang="en-US" sz="604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3782063" y="6236488"/>
            <a:ext cx="1167664" cy="136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0"/>
              </a:lnSpc>
            </a:pPr>
            <a:r>
              <a:rPr lang="en-US" sz="604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945783" y="7387909"/>
            <a:ext cx="1167664" cy="136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0"/>
              </a:lnSpc>
            </a:pPr>
            <a:r>
              <a:rPr lang="en-US" sz="604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604095" y="4485961"/>
            <a:ext cx="8842762" cy="856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178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Կոռուպցիայի հակազդման իրավական և ինստիտուցիոնալ համակարգերի կատարելագործում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9781403" y="3605641"/>
            <a:ext cx="783424" cy="58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258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01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9781403" y="4580624"/>
            <a:ext cx="783424" cy="58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258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02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604095" y="5489150"/>
            <a:ext cx="8842762" cy="90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5"/>
              </a:lnSpc>
            </a:pPr>
            <a:r>
              <a:rPr lang="en-US" sz="189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Հակակոռուպցիոն կրթության և հանրային իրազեկման կառուցակարգերի կատարելագործում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593606" y="6642911"/>
            <a:ext cx="8440456" cy="82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172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Գործարար բարեվարքության, գործարար իրավունքների պաշտպանության և պետություն-բիզնես վարչարարության դյուրացում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6608" y="7711759"/>
            <a:ext cx="7919579" cy="83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5"/>
              </a:lnSpc>
            </a:pPr>
            <a:r>
              <a:rPr lang="en-US" sz="174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Հակակոռուպցիոն մոնիթորինգի և գնահատման համակարգի կատարելագործում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78970" y="8999331"/>
            <a:ext cx="9155092" cy="48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21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Ընդամենը 2023-2024 թվականներին իրականացման ենթակա՝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3775735" y="8458252"/>
            <a:ext cx="1173992" cy="129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5"/>
              </a:lnSpc>
            </a:pPr>
            <a:r>
              <a:rPr lang="en-US" sz="57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69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781403" y="5715498"/>
            <a:ext cx="783424" cy="58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258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03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781403" y="6782856"/>
            <a:ext cx="783424" cy="58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258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04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781403" y="7826059"/>
            <a:ext cx="758997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50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05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2789687" y="2116837"/>
            <a:ext cx="4715614" cy="72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4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ՈԼՈՐՏՆԵՐ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1090266" y="2017435"/>
            <a:ext cx="5711034" cy="97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2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2023-2024 ԹՎԱԿԱՆՆԵՐԻՆ ԻՐԱԿԱՆԱՑՄԱՆ ԵՆԹԱԿԱ ԳՈՐԾՈՂՈՒԹՅՈՒՆՆԵՐԻ ԹԻՎԸ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196234" y="2792502"/>
            <a:ext cx="17166257" cy="6990489"/>
            <a:chOff x="0" y="0"/>
            <a:chExt cx="1263740" cy="514623"/>
          </a:xfrm>
        </p:grpSpPr>
        <p:sp>
          <p:nvSpPr>
            <p:cNvPr id="4" name="Freeform 4"/>
            <p:cNvSpPr/>
            <p:nvPr/>
          </p:nvSpPr>
          <p:spPr>
            <a:xfrm>
              <a:off x="3850" y="0"/>
              <a:ext cx="1256040" cy="514623"/>
            </a:xfrm>
            <a:custGeom>
              <a:avLst/>
              <a:gdLst/>
              <a:ahLst/>
              <a:cxnLst/>
              <a:rect l="l" t="t" r="r" b="b"/>
              <a:pathLst>
                <a:path w="1256040" h="514623">
                  <a:moveTo>
                    <a:pt x="1043160" y="0"/>
                  </a:moveTo>
                  <a:lnTo>
                    <a:pt x="9680" y="0"/>
                  </a:lnTo>
                  <a:cubicBezTo>
                    <a:pt x="6633" y="0"/>
                    <a:pt x="3784" y="1508"/>
                    <a:pt x="2070" y="4027"/>
                  </a:cubicBezTo>
                  <a:cubicBezTo>
                    <a:pt x="356" y="6546"/>
                    <a:pt x="0" y="9750"/>
                    <a:pt x="1119" y="12584"/>
                  </a:cubicBezTo>
                  <a:lnTo>
                    <a:pt x="194381" y="502039"/>
                  </a:lnTo>
                  <a:cubicBezTo>
                    <a:pt x="197380" y="509633"/>
                    <a:pt x="204715" y="514623"/>
                    <a:pt x="212880" y="514623"/>
                  </a:cubicBezTo>
                  <a:lnTo>
                    <a:pt x="1246360" y="514623"/>
                  </a:lnTo>
                  <a:cubicBezTo>
                    <a:pt x="1249407" y="514623"/>
                    <a:pt x="1252256" y="513116"/>
                    <a:pt x="1253970" y="510596"/>
                  </a:cubicBezTo>
                  <a:cubicBezTo>
                    <a:pt x="1255684" y="508077"/>
                    <a:pt x="1256040" y="504873"/>
                    <a:pt x="1254921" y="502039"/>
                  </a:cubicBezTo>
                  <a:lnTo>
                    <a:pt x="1061659" y="12584"/>
                  </a:lnTo>
                  <a:cubicBezTo>
                    <a:pt x="1058660" y="4990"/>
                    <a:pt x="1051325" y="0"/>
                    <a:pt x="1043160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1060540" cy="58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308564">
            <a:off x="11979858" y="-2877026"/>
            <a:ext cx="11945087" cy="12492557"/>
            <a:chOff x="0" y="0"/>
            <a:chExt cx="759608" cy="794422"/>
          </a:xfrm>
        </p:grpSpPr>
        <p:sp>
          <p:nvSpPr>
            <p:cNvPr id="7" name="Freeform 7"/>
            <p:cNvSpPr/>
            <p:nvPr/>
          </p:nvSpPr>
          <p:spPr>
            <a:xfrm>
              <a:off x="3294" y="0"/>
              <a:ext cx="753019" cy="794422"/>
            </a:xfrm>
            <a:custGeom>
              <a:avLst/>
              <a:gdLst/>
              <a:ahLst/>
              <a:cxnLst/>
              <a:rect l="l" t="t" r="r" b="b"/>
              <a:pathLst>
                <a:path w="753019" h="794422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6176" y="3174819"/>
            <a:ext cx="1358900" cy="13589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 b="1">
                  <a:solidFill>
                    <a:srgbClr val="FFFFFF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01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6176" y="5434355"/>
            <a:ext cx="1358900" cy="13589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 b="1">
                  <a:solidFill>
                    <a:srgbClr val="FFFFFF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02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6176" y="7498105"/>
            <a:ext cx="1358900" cy="13589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 b="1">
                  <a:solidFill>
                    <a:srgbClr val="FFFFFF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03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308564">
            <a:off x="12622227" y="-2402849"/>
            <a:ext cx="9825247" cy="11469044"/>
            <a:chOff x="0" y="0"/>
            <a:chExt cx="680562" cy="794422"/>
          </a:xfrm>
        </p:grpSpPr>
        <p:sp>
          <p:nvSpPr>
            <p:cNvPr id="19" name="Freeform 19"/>
            <p:cNvSpPr/>
            <p:nvPr/>
          </p:nvSpPr>
          <p:spPr>
            <a:xfrm>
              <a:off x="5340" y="0"/>
              <a:ext cx="669881" cy="794422"/>
            </a:xfrm>
            <a:custGeom>
              <a:avLst/>
              <a:gdLst/>
              <a:ahLst/>
              <a:cxnLst/>
              <a:rect l="l" t="t" r="r" b="b"/>
              <a:pathLst>
                <a:path w="669881" h="794422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308564">
            <a:off x="12990992" y="-1987895"/>
            <a:ext cx="9455738" cy="10672259"/>
            <a:chOff x="0" y="0"/>
            <a:chExt cx="703867" cy="794422"/>
          </a:xfrm>
        </p:grpSpPr>
        <p:sp>
          <p:nvSpPr>
            <p:cNvPr id="22" name="Freeform 22"/>
            <p:cNvSpPr/>
            <p:nvPr/>
          </p:nvSpPr>
          <p:spPr>
            <a:xfrm>
              <a:off x="4162" y="0"/>
              <a:ext cx="695543" cy="794422"/>
            </a:xfrm>
            <a:custGeom>
              <a:avLst/>
              <a:gdLst/>
              <a:ahLst/>
              <a:cxnLst/>
              <a:rect l="l" t="t" r="r" b="b"/>
              <a:pathLst>
                <a:path w="695543" h="794422">
                  <a:moveTo>
                    <a:pt x="688518" y="419078"/>
                  </a:moveTo>
                  <a:lnTo>
                    <a:pt x="507691" y="772555"/>
                  </a:lnTo>
                  <a:cubicBezTo>
                    <a:pt x="500825" y="785977"/>
                    <a:pt x="487019" y="794422"/>
                    <a:pt x="471942" y="794422"/>
                  </a:cubicBezTo>
                  <a:lnTo>
                    <a:pt x="223601" y="794422"/>
                  </a:lnTo>
                  <a:cubicBezTo>
                    <a:pt x="208524" y="794422"/>
                    <a:pt x="194718" y="785977"/>
                    <a:pt x="187851" y="772555"/>
                  </a:cubicBezTo>
                  <a:lnTo>
                    <a:pt x="7025" y="419078"/>
                  </a:lnTo>
                  <a:cubicBezTo>
                    <a:pt x="0" y="405347"/>
                    <a:pt x="0" y="389076"/>
                    <a:pt x="7025" y="375344"/>
                  </a:cubicBezTo>
                  <a:lnTo>
                    <a:pt x="187851" y="21867"/>
                  </a:lnTo>
                  <a:cubicBezTo>
                    <a:pt x="194718" y="8445"/>
                    <a:pt x="208524" y="0"/>
                    <a:pt x="223601" y="0"/>
                  </a:cubicBezTo>
                  <a:lnTo>
                    <a:pt x="471942" y="0"/>
                  </a:lnTo>
                  <a:cubicBezTo>
                    <a:pt x="487019" y="0"/>
                    <a:pt x="500825" y="8445"/>
                    <a:pt x="507691" y="21867"/>
                  </a:cubicBezTo>
                  <a:lnTo>
                    <a:pt x="688518" y="375344"/>
                  </a:lnTo>
                  <a:cubicBezTo>
                    <a:pt x="695543" y="389076"/>
                    <a:pt x="695543" y="405347"/>
                    <a:pt x="688518" y="419078"/>
                  </a:cubicBezTo>
                  <a:close/>
                </a:path>
              </a:pathLst>
            </a:custGeom>
            <a:blipFill>
              <a:blip r:embed="rId3"/>
              <a:stretch>
                <a:fillRect l="-45375" r="-26817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2203448">
            <a:off x="16087195" y="-567063"/>
            <a:ext cx="2401361" cy="2458731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0800000">
            <a:off x="-435741" y="9972675"/>
            <a:ext cx="17403799" cy="2759967"/>
          </a:xfrm>
          <a:custGeom>
            <a:avLst/>
            <a:gdLst/>
            <a:ahLst/>
            <a:cxnLst/>
            <a:rect l="l" t="t" r="r" b="b"/>
            <a:pathLst>
              <a:path w="17403799" h="2759967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6573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1431866" y="444810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046453" y="3331153"/>
            <a:ext cx="9397549" cy="188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5"/>
              </a:lnSpc>
            </a:pPr>
            <a:r>
              <a:rPr lang="en-US" sz="2145" b="1" spc="1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Գնահատել ՀՀ 2023-2026 թթ․ Հակակոռուպցիոն ռազմավարության և դրանից բխող գործողությունների ծրագրի` 2023-2024թթ․ իրականացման ենթակա գործողությունների կատարման ընթացքը։</a:t>
            </a:r>
          </a:p>
          <a:p>
            <a:pPr algn="l">
              <a:lnSpc>
                <a:spcPts val="3005"/>
              </a:lnSpc>
            </a:pPr>
            <a:endParaRPr lang="en-US" sz="2145" b="1" spc="10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6900" y="5396255"/>
            <a:ext cx="9803780" cy="155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2235" b="1" spc="1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Պարզել այն գործողությունները, որոնք կատարվել են, կատարվել են մեծամասամբ, կատարվել են մասնակի կամ չեն կատարվել, դրանց պատճառները, կատարել այդ գործողությունների ընթացակարգային (քանակական) գնահատումներ։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46453" y="7473474"/>
            <a:ext cx="10260928" cy="249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855" b="1" spc="14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Ըստ ընտրանքի կատարել որոշ գործողությունների ազդեցության մակարդակի (որակական) գնահատումներ։</a:t>
            </a:r>
          </a:p>
          <a:p>
            <a:pPr algn="l">
              <a:lnSpc>
                <a:spcPts val="4000"/>
              </a:lnSpc>
            </a:pPr>
            <a:endParaRPr lang="en-US" sz="2855" b="1" spc="14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4000"/>
              </a:lnSpc>
            </a:pPr>
            <a:endParaRPr lang="en-US" sz="2855" b="1" spc="14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605107" y="456021"/>
            <a:ext cx="8518935" cy="233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5"/>
              </a:lnSpc>
            </a:pPr>
            <a:r>
              <a:rPr lang="en-US" sz="650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ՄՇՏԱԴԻՏԱՐԿՄԱՆ</a:t>
            </a:r>
          </a:p>
          <a:p>
            <a:pPr algn="l">
              <a:lnSpc>
                <a:spcPts val="10810"/>
              </a:lnSpc>
            </a:pPr>
            <a:r>
              <a:rPr lang="en-US" sz="940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ՆՊԱՏԱԿՆԵՐ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702898" y="5907849"/>
            <a:ext cx="25020112" cy="4377162"/>
            <a:chOff x="0" y="0"/>
            <a:chExt cx="2040478" cy="356973"/>
          </a:xfrm>
        </p:grpSpPr>
        <p:sp>
          <p:nvSpPr>
            <p:cNvPr id="4" name="Freeform 4"/>
            <p:cNvSpPr/>
            <p:nvPr/>
          </p:nvSpPr>
          <p:spPr>
            <a:xfrm>
              <a:off x="3641" y="0"/>
              <a:ext cx="2033196" cy="356973"/>
            </a:xfrm>
            <a:custGeom>
              <a:avLst/>
              <a:gdLst/>
              <a:ahLst/>
              <a:cxnLst/>
              <a:rect l="l" t="t" r="r" b="b"/>
              <a:pathLst>
                <a:path w="2033196" h="356973">
                  <a:moveTo>
                    <a:pt x="1824354" y="0"/>
                  </a:moveTo>
                  <a:lnTo>
                    <a:pt x="5642" y="0"/>
                  </a:lnTo>
                  <a:cubicBezTo>
                    <a:pt x="3719" y="0"/>
                    <a:pt x="1942" y="1023"/>
                    <a:pt x="976" y="2684"/>
                  </a:cubicBezTo>
                  <a:cubicBezTo>
                    <a:pt x="10" y="4346"/>
                    <a:pt x="0" y="6397"/>
                    <a:pt x="951" y="8067"/>
                  </a:cubicBezTo>
                  <a:lnTo>
                    <a:pt x="194967" y="348906"/>
                  </a:lnTo>
                  <a:cubicBezTo>
                    <a:pt x="197806" y="353893"/>
                    <a:pt x="203103" y="356973"/>
                    <a:pt x="208842" y="356973"/>
                  </a:cubicBezTo>
                  <a:lnTo>
                    <a:pt x="2027554" y="356973"/>
                  </a:lnTo>
                  <a:cubicBezTo>
                    <a:pt x="2029477" y="356973"/>
                    <a:pt x="2031254" y="355950"/>
                    <a:pt x="2032220" y="354289"/>
                  </a:cubicBezTo>
                  <a:cubicBezTo>
                    <a:pt x="2033187" y="352627"/>
                    <a:pt x="2033196" y="350576"/>
                    <a:pt x="2032245" y="348906"/>
                  </a:cubicBezTo>
                  <a:lnTo>
                    <a:pt x="1838229" y="8067"/>
                  </a:lnTo>
                  <a:cubicBezTo>
                    <a:pt x="1835390" y="3080"/>
                    <a:pt x="1830093" y="0"/>
                    <a:pt x="1824354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1837278" cy="423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9274" y="18636"/>
            <a:ext cx="16141374" cy="1328306"/>
            <a:chOff x="0" y="0"/>
            <a:chExt cx="1316386" cy="108328"/>
          </a:xfrm>
        </p:grpSpPr>
        <p:sp>
          <p:nvSpPr>
            <p:cNvPr id="7" name="Freeform 7"/>
            <p:cNvSpPr/>
            <p:nvPr/>
          </p:nvSpPr>
          <p:spPr>
            <a:xfrm>
              <a:off x="10500" y="0"/>
              <a:ext cx="1295385" cy="108328"/>
            </a:xfrm>
            <a:custGeom>
              <a:avLst/>
              <a:gdLst/>
              <a:ahLst/>
              <a:cxnLst/>
              <a:rect l="l" t="t" r="r" b="b"/>
              <a:pathLst>
                <a:path w="1295385" h="108328">
                  <a:moveTo>
                    <a:pt x="1088297" y="0"/>
                  </a:moveTo>
                  <a:lnTo>
                    <a:pt x="3889" y="0"/>
                  </a:lnTo>
                  <a:cubicBezTo>
                    <a:pt x="2239" y="0"/>
                    <a:pt x="800" y="1123"/>
                    <a:pt x="400" y="2724"/>
                  </a:cubicBezTo>
                  <a:cubicBezTo>
                    <a:pt x="0" y="4325"/>
                    <a:pt x="741" y="5993"/>
                    <a:pt x="2197" y="6769"/>
                  </a:cubicBezTo>
                  <a:lnTo>
                    <a:pt x="180003" y="101559"/>
                  </a:lnTo>
                  <a:cubicBezTo>
                    <a:pt x="188339" y="106003"/>
                    <a:pt x="197642" y="108328"/>
                    <a:pt x="207089" y="108328"/>
                  </a:cubicBezTo>
                  <a:lnTo>
                    <a:pt x="1291497" y="108328"/>
                  </a:lnTo>
                  <a:cubicBezTo>
                    <a:pt x="1293147" y="108328"/>
                    <a:pt x="1294585" y="107205"/>
                    <a:pt x="1294986" y="105604"/>
                  </a:cubicBezTo>
                  <a:cubicBezTo>
                    <a:pt x="1295386" y="104003"/>
                    <a:pt x="1294645" y="102335"/>
                    <a:pt x="1293189" y="101559"/>
                  </a:cubicBezTo>
                  <a:lnTo>
                    <a:pt x="1115383" y="6769"/>
                  </a:lnTo>
                  <a:cubicBezTo>
                    <a:pt x="1107046" y="2325"/>
                    <a:pt x="1097744" y="0"/>
                    <a:pt x="1088297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66675"/>
              <a:ext cx="1113186" cy="175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-227017" y="5652230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381258" y="-251724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615580" y="190923"/>
            <a:ext cx="7403013" cy="58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5"/>
              </a:lnSpc>
            </a:pPr>
            <a:r>
              <a:rPr lang="en-US" sz="398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ԳՆԱՀԱՏՄԱՆ ՑՈՒՑԱՆԻՇՆԵՐ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4917" y="6018347"/>
            <a:ext cx="16605528" cy="137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Ըստ վերևում նշված ընթացակարգային ցուցանիշների կատարողականի գնահատման կատեգորիաների արդյունքների, դիտարկվող ժամանակահատվածի՝ 2023-2024 թվականների (միջանկյալ) գնահատման արդյունքն արտահայտված է հետևյալ վարկանիշային ցուցանիշներից որևէ մեկով</a:t>
            </a:r>
          </a:p>
          <a:p>
            <a:pPr algn="ctr">
              <a:lnSpc>
                <a:spcPts val="2800"/>
              </a:lnSpc>
            </a:pPr>
            <a:endParaRPr lang="en-US" sz="20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4917" y="8890847"/>
            <a:ext cx="16605528" cy="102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Գնահատումն իրականացվել է վարիացիոն շարքի համակշռված միջինի մեթոդով հետևյալ բանաձևով՝ (ամբողջությամբ կատարված գործողությունների քանակx1+մեծամասամբ կատարված գործողությունների քանակx0.75+մասնակի կատարված գործողությունների քանակx0.5+չկատարված գործողությունների քանակx0)/69*100: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9829" y="7616520"/>
            <a:ext cx="3676901" cy="156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5"/>
              </a:lnSpc>
            </a:pPr>
            <a:r>
              <a:rPr lang="en-US" sz="1640" b="1" spc="8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Կատարված է ամբողջությամբ՝ </a:t>
            </a:r>
          </a:p>
          <a:p>
            <a:pPr algn="l">
              <a:lnSpc>
                <a:spcPts val="5235"/>
              </a:lnSpc>
            </a:pPr>
            <a:r>
              <a:rPr lang="en-US" sz="3740" b="1" spc="18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 միավոր․</a:t>
            </a:r>
          </a:p>
          <a:p>
            <a:pPr algn="l">
              <a:lnSpc>
                <a:spcPts val="5235"/>
              </a:lnSpc>
            </a:pPr>
            <a:endParaRPr lang="en-US" sz="3740" b="1" spc="18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53452" y="7616520"/>
            <a:ext cx="3824850" cy="125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1825" b="1" spc="9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Կատարված է մեծամասամբ ՝ </a:t>
            </a:r>
          </a:p>
          <a:p>
            <a:pPr algn="l">
              <a:lnSpc>
                <a:spcPts val="5045"/>
              </a:lnSpc>
            </a:pPr>
            <a:r>
              <a:rPr lang="en-US" sz="3605" b="1" spc="18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0.75 միավոր․</a:t>
            </a:r>
          </a:p>
          <a:p>
            <a:pPr algn="l">
              <a:lnSpc>
                <a:spcPts val="2555"/>
              </a:lnSpc>
            </a:pPr>
            <a:endParaRPr lang="en-US" sz="3605" b="1" spc="18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25853" y="7548477"/>
            <a:ext cx="3712006" cy="138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140" b="1" spc="1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Կատարված է մասնակի ՝ </a:t>
            </a:r>
          </a:p>
          <a:p>
            <a:pPr algn="l">
              <a:lnSpc>
                <a:spcPts val="5365"/>
              </a:lnSpc>
            </a:pPr>
            <a:r>
              <a:rPr lang="en-US" sz="3835" b="1" spc="19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0.5 միավոր․</a:t>
            </a:r>
          </a:p>
          <a:p>
            <a:pPr algn="l">
              <a:lnSpc>
                <a:spcPts val="2995"/>
              </a:lnSpc>
            </a:pPr>
            <a:endParaRPr lang="en-US" sz="3835" b="1" spc="19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76265" y="7448670"/>
            <a:ext cx="2942730" cy="148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345" b="1" spc="1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Կատարված չէ՝ </a:t>
            </a:r>
          </a:p>
          <a:p>
            <a:pPr algn="l">
              <a:lnSpc>
                <a:spcPts val="5485"/>
              </a:lnSpc>
            </a:pPr>
            <a:r>
              <a:rPr lang="en-US" sz="3915" b="1" spc="19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 միավոր․</a:t>
            </a:r>
          </a:p>
          <a:p>
            <a:pPr algn="l">
              <a:lnSpc>
                <a:spcPts val="3280"/>
              </a:lnSpc>
            </a:pPr>
            <a:endParaRPr lang="en-US" sz="3915" b="1" spc="19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47717" y="542970"/>
            <a:ext cx="7857202" cy="38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5"/>
              </a:lnSpc>
            </a:pPr>
            <a:r>
              <a:rPr lang="en-US" sz="2280" b="1" dirty="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ՑՈՒՑԱՆԻՇՆԵՐ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623" y="1440181"/>
            <a:ext cx="4223106" cy="129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կատարվել է </a:t>
            </a:r>
          </a:p>
          <a:p>
            <a:pPr algn="ctr">
              <a:lnSpc>
                <a:spcPts val="3500"/>
              </a:lnSpc>
            </a:pPr>
            <a:endParaRPr lang="en-US" sz="2500" b="1">
              <a:solidFill>
                <a:srgbClr val="155C4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615580" y="4767397"/>
            <a:ext cx="4561573" cy="129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կատարվել է մեծամասամբ </a:t>
            </a:r>
          </a:p>
          <a:p>
            <a:pPr algn="ctr">
              <a:lnSpc>
                <a:spcPts val="3500"/>
              </a:lnSpc>
            </a:pPr>
            <a:endParaRPr lang="en-US" sz="2500" b="1">
              <a:solidFill>
                <a:srgbClr val="155C4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77153" y="1440181"/>
            <a:ext cx="4223106" cy="86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կատարվել է  մասնակի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07288" y="4766470"/>
            <a:ext cx="4223106" cy="86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կատարված չէ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8601" y="2672081"/>
            <a:ext cx="18219063" cy="1861061"/>
            <a:chOff x="0" y="0"/>
            <a:chExt cx="24292084" cy="2481414"/>
          </a:xfrm>
        </p:grpSpPr>
        <p:sp>
          <p:nvSpPr>
            <p:cNvPr id="26" name="Freeform 26"/>
            <p:cNvSpPr/>
            <p:nvPr/>
          </p:nvSpPr>
          <p:spPr>
            <a:xfrm rot="5400000">
              <a:off x="4836225" y="-4836225"/>
              <a:ext cx="2481414" cy="12153865"/>
            </a:xfrm>
            <a:custGeom>
              <a:avLst/>
              <a:gdLst/>
              <a:ahLst/>
              <a:cxnLst/>
              <a:rect l="l" t="t" r="r" b="b"/>
              <a:pathLst>
                <a:path w="2481414" h="12153865">
                  <a:moveTo>
                    <a:pt x="0" y="0"/>
                  </a:moveTo>
                  <a:lnTo>
                    <a:pt x="2481415" y="0"/>
                  </a:lnTo>
                  <a:lnTo>
                    <a:pt x="2481415" y="12153865"/>
                  </a:lnTo>
                  <a:lnTo>
                    <a:pt x="0" y="1215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5400000">
              <a:off x="16974445" y="-4836225"/>
              <a:ext cx="2481414" cy="12153865"/>
            </a:xfrm>
            <a:custGeom>
              <a:avLst/>
              <a:gdLst/>
              <a:ahLst/>
              <a:cxnLst/>
              <a:rect l="l" t="t" r="r" b="b"/>
              <a:pathLst>
                <a:path w="2481414" h="12153865">
                  <a:moveTo>
                    <a:pt x="0" y="0"/>
                  </a:moveTo>
                  <a:lnTo>
                    <a:pt x="2481414" y="0"/>
                  </a:lnTo>
                  <a:lnTo>
                    <a:pt x="2481414" y="12153865"/>
                  </a:lnTo>
                  <a:lnTo>
                    <a:pt x="0" y="12153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Freeform 28"/>
          <p:cNvSpPr/>
          <p:nvPr/>
        </p:nvSpPr>
        <p:spPr>
          <a:xfrm>
            <a:off x="1851217" y="2300606"/>
            <a:ext cx="489293" cy="757126"/>
          </a:xfrm>
          <a:custGeom>
            <a:avLst/>
            <a:gdLst/>
            <a:ahLst/>
            <a:cxnLst/>
            <a:rect l="l" t="t" r="r" b="b"/>
            <a:pathLst>
              <a:path w="489293" h="757126">
                <a:moveTo>
                  <a:pt x="0" y="0"/>
                </a:moveTo>
                <a:lnTo>
                  <a:pt x="489292" y="0"/>
                </a:lnTo>
                <a:lnTo>
                  <a:pt x="489292" y="757126"/>
                </a:lnTo>
                <a:lnTo>
                  <a:pt x="0" y="757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651720" y="3991221"/>
            <a:ext cx="489293" cy="757126"/>
          </a:xfrm>
          <a:custGeom>
            <a:avLst/>
            <a:gdLst/>
            <a:ahLst/>
            <a:cxnLst/>
            <a:rect l="l" t="t" r="r" b="b"/>
            <a:pathLst>
              <a:path w="489293" h="757126">
                <a:moveTo>
                  <a:pt x="0" y="0"/>
                </a:moveTo>
                <a:lnTo>
                  <a:pt x="489293" y="0"/>
                </a:lnTo>
                <a:lnTo>
                  <a:pt x="489293" y="757126"/>
                </a:lnTo>
                <a:lnTo>
                  <a:pt x="0" y="757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044060" y="2293518"/>
            <a:ext cx="489293" cy="757126"/>
          </a:xfrm>
          <a:custGeom>
            <a:avLst/>
            <a:gdLst/>
            <a:ahLst/>
            <a:cxnLst/>
            <a:rect l="l" t="t" r="r" b="b"/>
            <a:pathLst>
              <a:path w="489293" h="757126">
                <a:moveTo>
                  <a:pt x="0" y="0"/>
                </a:moveTo>
                <a:lnTo>
                  <a:pt x="489293" y="0"/>
                </a:lnTo>
                <a:lnTo>
                  <a:pt x="489293" y="757126"/>
                </a:lnTo>
                <a:lnTo>
                  <a:pt x="0" y="757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818842" y="3961719"/>
            <a:ext cx="489293" cy="757126"/>
          </a:xfrm>
          <a:custGeom>
            <a:avLst/>
            <a:gdLst/>
            <a:ahLst/>
            <a:cxnLst/>
            <a:rect l="l" t="t" r="r" b="b"/>
            <a:pathLst>
              <a:path w="489293" h="757126">
                <a:moveTo>
                  <a:pt x="0" y="0"/>
                </a:moveTo>
                <a:lnTo>
                  <a:pt x="489293" y="0"/>
                </a:lnTo>
                <a:lnTo>
                  <a:pt x="489293" y="757126"/>
                </a:lnTo>
                <a:lnTo>
                  <a:pt x="0" y="757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9274" y="18636"/>
            <a:ext cx="16141374" cy="1328306"/>
            <a:chOff x="0" y="0"/>
            <a:chExt cx="1316386" cy="108328"/>
          </a:xfrm>
        </p:grpSpPr>
        <p:sp>
          <p:nvSpPr>
            <p:cNvPr id="3" name="Freeform 3"/>
            <p:cNvSpPr/>
            <p:nvPr/>
          </p:nvSpPr>
          <p:spPr>
            <a:xfrm>
              <a:off x="10500" y="0"/>
              <a:ext cx="1295385" cy="108328"/>
            </a:xfrm>
            <a:custGeom>
              <a:avLst/>
              <a:gdLst/>
              <a:ahLst/>
              <a:cxnLst/>
              <a:rect l="l" t="t" r="r" b="b"/>
              <a:pathLst>
                <a:path w="1295385" h="108328">
                  <a:moveTo>
                    <a:pt x="1088297" y="0"/>
                  </a:moveTo>
                  <a:lnTo>
                    <a:pt x="3889" y="0"/>
                  </a:lnTo>
                  <a:cubicBezTo>
                    <a:pt x="2239" y="0"/>
                    <a:pt x="800" y="1123"/>
                    <a:pt x="400" y="2724"/>
                  </a:cubicBezTo>
                  <a:cubicBezTo>
                    <a:pt x="0" y="4325"/>
                    <a:pt x="741" y="5993"/>
                    <a:pt x="2197" y="6769"/>
                  </a:cubicBezTo>
                  <a:lnTo>
                    <a:pt x="180003" y="101559"/>
                  </a:lnTo>
                  <a:cubicBezTo>
                    <a:pt x="188339" y="106003"/>
                    <a:pt x="197642" y="108328"/>
                    <a:pt x="207089" y="108328"/>
                  </a:cubicBezTo>
                  <a:lnTo>
                    <a:pt x="1291497" y="108328"/>
                  </a:lnTo>
                  <a:cubicBezTo>
                    <a:pt x="1293147" y="108328"/>
                    <a:pt x="1294585" y="107205"/>
                    <a:pt x="1294986" y="105604"/>
                  </a:cubicBezTo>
                  <a:cubicBezTo>
                    <a:pt x="1295386" y="104003"/>
                    <a:pt x="1294645" y="102335"/>
                    <a:pt x="1293189" y="101559"/>
                  </a:cubicBezTo>
                  <a:lnTo>
                    <a:pt x="1115383" y="6769"/>
                  </a:lnTo>
                  <a:cubicBezTo>
                    <a:pt x="1107046" y="2325"/>
                    <a:pt x="1097744" y="0"/>
                    <a:pt x="1088297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1113186" cy="175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84946" y="5488465"/>
            <a:ext cx="1124575" cy="562287"/>
          </a:xfrm>
          <a:custGeom>
            <a:avLst/>
            <a:gdLst/>
            <a:ahLst/>
            <a:cxnLst/>
            <a:rect l="l" t="t" r="r" b="b"/>
            <a:pathLst>
              <a:path w="1124575" h="562287">
                <a:moveTo>
                  <a:pt x="0" y="0"/>
                </a:moveTo>
                <a:lnTo>
                  <a:pt x="1124575" y="0"/>
                </a:lnTo>
                <a:lnTo>
                  <a:pt x="1124575" y="562287"/>
                </a:lnTo>
                <a:lnTo>
                  <a:pt x="0" y="562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5082" y="1597554"/>
            <a:ext cx="16533265" cy="8115509"/>
          </a:xfrm>
          <a:custGeom>
            <a:avLst/>
            <a:gdLst/>
            <a:ahLst/>
            <a:cxnLst/>
            <a:rect l="l" t="t" r="r" b="b"/>
            <a:pathLst>
              <a:path w="16533265" h="8115509">
                <a:moveTo>
                  <a:pt x="0" y="0"/>
                </a:moveTo>
                <a:lnTo>
                  <a:pt x="16533265" y="0"/>
                </a:lnTo>
                <a:lnTo>
                  <a:pt x="16533265" y="8115509"/>
                </a:lnTo>
                <a:lnTo>
                  <a:pt x="0" y="8115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59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381258" y="-251724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42490" y="2306597"/>
            <a:ext cx="1624597" cy="1624597"/>
          </a:xfrm>
          <a:custGeom>
            <a:avLst/>
            <a:gdLst/>
            <a:ahLst/>
            <a:cxnLst/>
            <a:rect l="l" t="t" r="r" b="b"/>
            <a:pathLst>
              <a:path w="1624597" h="1624597">
                <a:moveTo>
                  <a:pt x="0" y="0"/>
                </a:moveTo>
                <a:lnTo>
                  <a:pt x="1624597" y="0"/>
                </a:lnTo>
                <a:lnTo>
                  <a:pt x="1624597" y="1624597"/>
                </a:lnTo>
                <a:lnTo>
                  <a:pt x="0" y="1624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69506" y="2306597"/>
            <a:ext cx="1624597" cy="1624597"/>
          </a:xfrm>
          <a:custGeom>
            <a:avLst/>
            <a:gdLst/>
            <a:ahLst/>
            <a:cxnLst/>
            <a:rect l="l" t="t" r="r" b="b"/>
            <a:pathLst>
              <a:path w="1624597" h="1624597">
                <a:moveTo>
                  <a:pt x="0" y="0"/>
                </a:moveTo>
                <a:lnTo>
                  <a:pt x="1624597" y="0"/>
                </a:lnTo>
                <a:lnTo>
                  <a:pt x="1624597" y="1624597"/>
                </a:lnTo>
                <a:lnTo>
                  <a:pt x="0" y="1624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58216" y="2306597"/>
            <a:ext cx="1624597" cy="1624597"/>
          </a:xfrm>
          <a:custGeom>
            <a:avLst/>
            <a:gdLst/>
            <a:ahLst/>
            <a:cxnLst/>
            <a:rect l="l" t="t" r="r" b="b"/>
            <a:pathLst>
              <a:path w="1624597" h="1624597">
                <a:moveTo>
                  <a:pt x="0" y="0"/>
                </a:moveTo>
                <a:lnTo>
                  <a:pt x="1624597" y="0"/>
                </a:lnTo>
                <a:lnTo>
                  <a:pt x="1624597" y="1624597"/>
                </a:lnTo>
                <a:lnTo>
                  <a:pt x="0" y="16245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619199" y="1597554"/>
            <a:ext cx="673418" cy="673418"/>
          </a:xfrm>
          <a:custGeom>
            <a:avLst/>
            <a:gdLst/>
            <a:ahLst/>
            <a:cxnLst/>
            <a:rect l="l" t="t" r="r" b="b"/>
            <a:pathLst>
              <a:path w="673418" h="673418">
                <a:moveTo>
                  <a:pt x="0" y="0"/>
                </a:moveTo>
                <a:lnTo>
                  <a:pt x="673418" y="0"/>
                </a:lnTo>
                <a:lnTo>
                  <a:pt x="673418" y="673418"/>
                </a:lnTo>
                <a:lnTo>
                  <a:pt x="0" y="673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72837" y="844928"/>
            <a:ext cx="9035407" cy="75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180" b="1" dirty="0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ՑՈՒՑԱՆԻՇՆԵՐ</a:t>
            </a:r>
          </a:p>
          <a:p>
            <a:pPr algn="l">
              <a:lnSpc>
                <a:spcPts val="3055"/>
              </a:lnSpc>
            </a:pPr>
            <a:endParaRPr lang="en-US" sz="2180" b="1" dirty="0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4692" y="6779850"/>
            <a:ext cx="4951643" cy="154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5"/>
              </a:lnSpc>
            </a:pPr>
            <a:r>
              <a:rPr lang="en-US" sz="298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իրականացված է</a:t>
            </a:r>
          </a:p>
          <a:p>
            <a:pPr algn="ctr">
              <a:lnSpc>
                <a:spcPts val="4175"/>
              </a:lnSpc>
            </a:pPr>
            <a:endParaRPr lang="en-US" sz="298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24616" y="6770325"/>
            <a:ext cx="3775479" cy="204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իրականացված է ոչ ամբողջական</a:t>
            </a:r>
          </a:p>
          <a:p>
            <a:pPr algn="ctr">
              <a:lnSpc>
                <a:spcPts val="4110"/>
              </a:lnSpc>
            </a:pPr>
            <a:endParaRPr lang="en-US" sz="293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615580" y="190923"/>
            <a:ext cx="7403013" cy="582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5"/>
              </a:lnSpc>
            </a:pPr>
            <a:r>
              <a:rPr lang="en-US" sz="398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ԳՆԱՀԱՏՄԱՆ ՑՈՒՑԱՆԻՇՆԵՐ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67713" y="6669574"/>
            <a:ext cx="3774152" cy="225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323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Գործողությունը իրականացված չէ</a:t>
            </a:r>
          </a:p>
          <a:p>
            <a:pPr algn="ctr">
              <a:lnSpc>
                <a:spcPts val="4525"/>
              </a:lnSpc>
            </a:pPr>
            <a:endParaRPr lang="en-US" sz="323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 rot="1369981">
            <a:off x="-1120655" y="3923829"/>
            <a:ext cx="18340178" cy="9210477"/>
          </a:xfrm>
          <a:custGeom>
            <a:avLst/>
            <a:gdLst/>
            <a:ahLst/>
            <a:cxnLst/>
            <a:rect l="l" t="t" r="r" b="b"/>
            <a:pathLst>
              <a:path w="18340178" h="9210477">
                <a:moveTo>
                  <a:pt x="0" y="0"/>
                </a:moveTo>
                <a:lnTo>
                  <a:pt x="18340178" y="0"/>
                </a:lnTo>
                <a:lnTo>
                  <a:pt x="18340178" y="9210477"/>
                </a:lnTo>
                <a:lnTo>
                  <a:pt x="0" y="921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3016" b="-230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01522" y="-1114950"/>
            <a:ext cx="7335291" cy="2801892"/>
            <a:chOff x="0" y="0"/>
            <a:chExt cx="930920" cy="355587"/>
          </a:xfrm>
        </p:grpSpPr>
        <p:sp>
          <p:nvSpPr>
            <p:cNvPr id="5" name="Freeform 5"/>
            <p:cNvSpPr/>
            <p:nvPr/>
          </p:nvSpPr>
          <p:spPr>
            <a:xfrm>
              <a:off x="12460" y="0"/>
              <a:ext cx="906000" cy="355587"/>
            </a:xfrm>
            <a:custGeom>
              <a:avLst/>
              <a:gdLst/>
              <a:ahLst/>
              <a:cxnLst/>
              <a:rect l="l" t="t" r="r" b="b"/>
              <a:pathLst>
                <a:path w="906000" h="355587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203448">
            <a:off x="16087195" y="-567063"/>
            <a:ext cx="2401361" cy="2458731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2822215" y="-1659968"/>
            <a:ext cx="18379715" cy="3888558"/>
            <a:chOff x="0" y="0"/>
            <a:chExt cx="1673415" cy="354041"/>
          </a:xfrm>
        </p:grpSpPr>
        <p:sp>
          <p:nvSpPr>
            <p:cNvPr id="9" name="Freeform 9"/>
            <p:cNvSpPr/>
            <p:nvPr/>
          </p:nvSpPr>
          <p:spPr>
            <a:xfrm>
              <a:off x="5822" y="0"/>
              <a:ext cx="1661771" cy="354041"/>
            </a:xfrm>
            <a:custGeom>
              <a:avLst/>
              <a:gdLst/>
              <a:ahLst/>
              <a:cxnLst/>
              <a:rect l="l" t="t" r="r" b="b"/>
              <a:pathLst>
                <a:path w="1661771" h="354041">
                  <a:moveTo>
                    <a:pt x="212121" y="0"/>
                  </a:moveTo>
                  <a:lnTo>
                    <a:pt x="1652851" y="0"/>
                  </a:lnTo>
                  <a:cubicBezTo>
                    <a:pt x="1655897" y="0"/>
                    <a:pt x="1658712" y="1623"/>
                    <a:pt x="1660239" y="4259"/>
                  </a:cubicBezTo>
                  <a:cubicBezTo>
                    <a:pt x="1661765" y="6895"/>
                    <a:pt x="1661771" y="10145"/>
                    <a:pt x="1660255" y="12786"/>
                  </a:cubicBezTo>
                  <a:lnTo>
                    <a:pt x="1471732" y="341255"/>
                  </a:lnTo>
                  <a:cubicBezTo>
                    <a:pt x="1467193" y="349164"/>
                    <a:pt x="1458770" y="354041"/>
                    <a:pt x="1449651" y="354041"/>
                  </a:cubicBezTo>
                  <a:lnTo>
                    <a:pt x="8921" y="354041"/>
                  </a:lnTo>
                  <a:cubicBezTo>
                    <a:pt x="5875" y="354041"/>
                    <a:pt x="3059" y="352418"/>
                    <a:pt x="1533" y="349782"/>
                  </a:cubicBezTo>
                  <a:cubicBezTo>
                    <a:pt x="7" y="347146"/>
                    <a:pt x="0" y="343896"/>
                    <a:pt x="1517" y="341255"/>
                  </a:cubicBezTo>
                  <a:lnTo>
                    <a:pt x="190039" y="12786"/>
                  </a:lnTo>
                  <a:cubicBezTo>
                    <a:pt x="194579" y="4877"/>
                    <a:pt x="203002" y="0"/>
                    <a:pt x="212121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66675"/>
              <a:ext cx="1470215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021186" flipH="1">
            <a:off x="-2164000" y="-580014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98574" y="2365631"/>
            <a:ext cx="864636" cy="1058099"/>
            <a:chOff x="0" y="0"/>
            <a:chExt cx="1152849" cy="1410799"/>
          </a:xfrm>
        </p:grpSpPr>
        <p:sp>
          <p:nvSpPr>
            <p:cNvPr id="13" name="Freeform 13"/>
            <p:cNvSpPr/>
            <p:nvPr/>
          </p:nvSpPr>
          <p:spPr>
            <a:xfrm>
              <a:off x="0" y="576424"/>
              <a:ext cx="1152849" cy="834374"/>
            </a:xfrm>
            <a:custGeom>
              <a:avLst/>
              <a:gdLst/>
              <a:ahLst/>
              <a:cxnLst/>
              <a:rect l="l" t="t" r="r" b="b"/>
              <a:pathLst>
                <a:path w="1152849" h="834374">
                  <a:moveTo>
                    <a:pt x="0" y="0"/>
                  </a:moveTo>
                  <a:lnTo>
                    <a:pt x="1152849" y="0"/>
                  </a:lnTo>
                  <a:lnTo>
                    <a:pt x="1152849" y="834375"/>
                  </a:lnTo>
                  <a:lnTo>
                    <a:pt x="0" y="834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152849" cy="115284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D7363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5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35324" y="282226"/>
              <a:ext cx="682200" cy="588398"/>
            </a:xfrm>
            <a:custGeom>
              <a:avLst/>
              <a:gdLst/>
              <a:ahLst/>
              <a:cxnLst/>
              <a:rect l="l" t="t" r="r" b="b"/>
              <a:pathLst>
                <a:path w="682200" h="588398">
                  <a:moveTo>
                    <a:pt x="0" y="0"/>
                  </a:moveTo>
                  <a:lnTo>
                    <a:pt x="682200" y="0"/>
                  </a:lnTo>
                  <a:lnTo>
                    <a:pt x="682200" y="588397"/>
                  </a:lnTo>
                  <a:lnTo>
                    <a:pt x="0" y="588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8631092" y="2365631"/>
            <a:ext cx="791413" cy="968492"/>
            <a:chOff x="0" y="0"/>
            <a:chExt cx="1055218" cy="1291323"/>
          </a:xfrm>
        </p:grpSpPr>
        <p:sp>
          <p:nvSpPr>
            <p:cNvPr id="19" name="Freeform 19"/>
            <p:cNvSpPr/>
            <p:nvPr/>
          </p:nvSpPr>
          <p:spPr>
            <a:xfrm>
              <a:off x="0" y="527609"/>
              <a:ext cx="1055218" cy="763714"/>
            </a:xfrm>
            <a:custGeom>
              <a:avLst/>
              <a:gdLst/>
              <a:ahLst/>
              <a:cxnLst/>
              <a:rect l="l" t="t" r="r" b="b"/>
              <a:pathLst>
                <a:path w="1055218" h="763714">
                  <a:moveTo>
                    <a:pt x="0" y="0"/>
                  </a:moveTo>
                  <a:lnTo>
                    <a:pt x="1055218" y="0"/>
                  </a:lnTo>
                  <a:lnTo>
                    <a:pt x="1055218" y="763714"/>
                  </a:lnTo>
                  <a:lnTo>
                    <a:pt x="0" y="763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1055218" cy="105521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D7363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5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26861" y="268213"/>
              <a:ext cx="601497" cy="518791"/>
            </a:xfrm>
            <a:custGeom>
              <a:avLst/>
              <a:gdLst/>
              <a:ahLst/>
              <a:cxnLst/>
              <a:rect l="l" t="t" r="r" b="b"/>
              <a:pathLst>
                <a:path w="601497" h="518791">
                  <a:moveTo>
                    <a:pt x="0" y="0"/>
                  </a:moveTo>
                  <a:lnTo>
                    <a:pt x="601496" y="0"/>
                  </a:lnTo>
                  <a:lnTo>
                    <a:pt x="601496" y="518791"/>
                  </a:lnTo>
                  <a:lnTo>
                    <a:pt x="0" y="518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5294579" y="2120049"/>
            <a:ext cx="880109" cy="1077033"/>
            <a:chOff x="0" y="0"/>
            <a:chExt cx="1173478" cy="1436044"/>
          </a:xfrm>
        </p:grpSpPr>
        <p:sp>
          <p:nvSpPr>
            <p:cNvPr id="25" name="Freeform 25"/>
            <p:cNvSpPr/>
            <p:nvPr/>
          </p:nvSpPr>
          <p:spPr>
            <a:xfrm>
              <a:off x="0" y="586739"/>
              <a:ext cx="1173478" cy="849305"/>
            </a:xfrm>
            <a:custGeom>
              <a:avLst/>
              <a:gdLst/>
              <a:ahLst/>
              <a:cxnLst/>
              <a:rect l="l" t="t" r="r" b="b"/>
              <a:pathLst>
                <a:path w="1173478" h="849305">
                  <a:moveTo>
                    <a:pt x="0" y="0"/>
                  </a:moveTo>
                  <a:lnTo>
                    <a:pt x="1173478" y="0"/>
                  </a:lnTo>
                  <a:lnTo>
                    <a:pt x="1173478" y="849305"/>
                  </a:lnTo>
                  <a:lnTo>
                    <a:pt x="0" y="849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173478" cy="117347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D7363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50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52285" y="298273"/>
              <a:ext cx="668908" cy="576933"/>
            </a:xfrm>
            <a:custGeom>
              <a:avLst/>
              <a:gdLst/>
              <a:ahLst/>
              <a:cxnLst/>
              <a:rect l="l" t="t" r="r" b="b"/>
              <a:pathLst>
                <a:path w="668908" h="576933">
                  <a:moveTo>
                    <a:pt x="0" y="0"/>
                  </a:moveTo>
                  <a:lnTo>
                    <a:pt x="668908" y="0"/>
                  </a:lnTo>
                  <a:lnTo>
                    <a:pt x="668908" y="576932"/>
                  </a:lnTo>
                  <a:lnTo>
                    <a:pt x="0" y="576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10993639" y="3197081"/>
            <a:ext cx="921596" cy="910288"/>
          </a:xfrm>
          <a:custGeom>
            <a:avLst/>
            <a:gdLst/>
            <a:ahLst/>
            <a:cxnLst/>
            <a:rect l="l" t="t" r="r" b="b"/>
            <a:pathLst>
              <a:path w="921596" h="910288">
                <a:moveTo>
                  <a:pt x="0" y="0"/>
                </a:moveTo>
                <a:lnTo>
                  <a:pt x="921595" y="0"/>
                </a:lnTo>
                <a:lnTo>
                  <a:pt x="921595" y="910288"/>
                </a:lnTo>
                <a:lnTo>
                  <a:pt x="0" y="9102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12" t="-1797" r="-1641" b="-2839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-387376" y="9972675"/>
            <a:ext cx="17646676" cy="1656163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290245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565251" y="-3510381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328409">
            <a:off x="4448812" y="3063249"/>
            <a:ext cx="1388263" cy="888489"/>
          </a:xfrm>
          <a:custGeom>
            <a:avLst/>
            <a:gdLst/>
            <a:ahLst/>
            <a:cxnLst/>
            <a:rect l="l" t="t" r="r" b="b"/>
            <a:pathLst>
              <a:path w="1388263" h="888489">
                <a:moveTo>
                  <a:pt x="0" y="0"/>
                </a:moveTo>
                <a:lnTo>
                  <a:pt x="1388263" y="0"/>
                </a:lnTo>
                <a:lnTo>
                  <a:pt x="1388263" y="888488"/>
                </a:lnTo>
                <a:lnTo>
                  <a:pt x="0" y="88848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328409">
            <a:off x="11815991" y="3154696"/>
            <a:ext cx="1388263" cy="888489"/>
          </a:xfrm>
          <a:custGeom>
            <a:avLst/>
            <a:gdLst/>
            <a:ahLst/>
            <a:cxnLst/>
            <a:rect l="l" t="t" r="r" b="b"/>
            <a:pathLst>
              <a:path w="1388263" h="888489">
                <a:moveTo>
                  <a:pt x="0" y="0"/>
                </a:moveTo>
                <a:lnTo>
                  <a:pt x="1388264" y="0"/>
                </a:lnTo>
                <a:lnTo>
                  <a:pt x="1388264" y="888489"/>
                </a:lnTo>
                <a:lnTo>
                  <a:pt x="0" y="8884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244600" y="700403"/>
            <a:ext cx="11998864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5"/>
              </a:lnSpc>
            </a:pPr>
            <a:r>
              <a:rPr lang="en-US" sz="65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ԳՆԱՀԱՏՄԱՆ ՄԵԹՈԴՆԵՐ</a:t>
            </a:r>
          </a:p>
          <a:p>
            <a:pPr algn="l">
              <a:lnSpc>
                <a:spcPts val="7475"/>
              </a:lnSpc>
            </a:pPr>
            <a:endParaRPr lang="en-US" sz="65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179" y="3456137"/>
            <a:ext cx="4051426" cy="66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193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Կիրառված հետազոտական մեթոդներ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67171" y="3322826"/>
            <a:ext cx="4319255" cy="69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015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Վերլուծված փաստաթղթեր և զեկույցներ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79" y="4577352"/>
            <a:ext cx="5163382" cy="208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7990" lvl="1" indent="-213995" algn="l">
              <a:lnSpc>
                <a:spcPts val="2775"/>
              </a:lnSpc>
              <a:buFont typeface="Arial" panose="020B0604020202020204"/>
              <a:buChar char="•"/>
            </a:pPr>
            <a:r>
              <a:rPr lang="en-US" sz="1980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Տեղեկատվության հարցումներ</a:t>
            </a:r>
          </a:p>
          <a:p>
            <a:pPr marL="427990" lvl="1" indent="-213995" algn="l">
              <a:lnSpc>
                <a:spcPts val="2775"/>
              </a:lnSpc>
              <a:buFont typeface="Arial" panose="020B0604020202020204"/>
              <a:buChar char="•"/>
            </a:pPr>
            <a:r>
              <a:rPr lang="en-US" sz="1980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Գրասենյակային ուսումնասիրություն/փաստաթղթերի վերլուծություն</a:t>
            </a:r>
          </a:p>
          <a:p>
            <a:pPr marL="427990" lvl="1" indent="-213995" algn="l">
              <a:lnSpc>
                <a:spcPts val="2775"/>
              </a:lnSpc>
              <a:buFont typeface="Arial" panose="020B0604020202020204"/>
              <a:buChar char="•"/>
            </a:pPr>
            <a:r>
              <a:rPr lang="en-US" sz="1980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ՖԽՔ-ներ (Ֆոկուս խմբային քննարկումներ)</a:t>
            </a:r>
          </a:p>
          <a:p>
            <a:pPr algn="l">
              <a:lnSpc>
                <a:spcPts val="2775"/>
              </a:lnSpc>
            </a:pPr>
            <a:endParaRPr lang="en-US" sz="1980" spc="9">
              <a:solidFill>
                <a:srgbClr val="23403D"/>
              </a:solidFill>
              <a:latin typeface="TT Norms" panose="02000503030000020003"/>
              <a:ea typeface="TT Norms" panose="02000503030000020003"/>
              <a:cs typeface="TT Norms" panose="02000503030000020003"/>
              <a:sym typeface="TT Norms" panose="02000503030000020003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732031" y="4239738"/>
            <a:ext cx="5621452" cy="306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2430" lvl="1" indent="-196215" algn="l">
              <a:lnSpc>
                <a:spcPts val="2545"/>
              </a:lnSpc>
              <a:buFont typeface="Arial" panose="020B0604020202020204"/>
              <a:buChar char="•"/>
            </a:pPr>
            <a:r>
              <a:rPr lang="en-US" sz="1815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ՀՀ հակակոռուպցիոն ռազմավարության մոնիթորինգի 2023 և 2024 թվականների հաշվետվություններ</a:t>
            </a:r>
          </a:p>
          <a:p>
            <a:pPr marL="392430" lvl="1" indent="-196215" algn="l">
              <a:lnSpc>
                <a:spcPts val="2545"/>
              </a:lnSpc>
              <a:buFont typeface="Arial" panose="020B0604020202020204"/>
              <a:buChar char="•"/>
            </a:pPr>
            <a:r>
              <a:rPr lang="en-US" sz="1815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2023-2026 թվականների գործողությունների ծրագրի մոնիթորինգի հաշվետվություններ</a:t>
            </a:r>
          </a:p>
          <a:p>
            <a:pPr marL="392430" lvl="1" indent="-196215" algn="l">
              <a:lnSpc>
                <a:spcPts val="2545"/>
              </a:lnSpc>
              <a:buFont typeface="Arial" panose="020B0604020202020204"/>
              <a:buChar char="•"/>
            </a:pPr>
            <a:r>
              <a:rPr lang="en-US" sz="1815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Միջազգային կազմակերպությունների զեկույցներ</a:t>
            </a:r>
          </a:p>
          <a:p>
            <a:pPr marL="392430" lvl="1" indent="-196215" algn="l">
              <a:lnSpc>
                <a:spcPts val="2545"/>
              </a:lnSpc>
              <a:buFont typeface="Arial" panose="020B0604020202020204"/>
              <a:buChar char="•"/>
            </a:pPr>
            <a:r>
              <a:rPr lang="en-US" sz="1815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Համապատասխանության գնահատումներ</a:t>
            </a:r>
          </a:p>
          <a:p>
            <a:pPr marL="392430" lvl="1" indent="-196215" algn="l">
              <a:lnSpc>
                <a:spcPts val="2545"/>
              </a:lnSpc>
              <a:buFont typeface="Arial" panose="020B0604020202020204"/>
              <a:buChar char="•"/>
            </a:pPr>
            <a:r>
              <a:rPr lang="en-US" sz="1815" spc="9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Խորհրդատվական եզրակացություններ</a:t>
            </a:r>
          </a:p>
          <a:p>
            <a:pPr algn="l">
              <a:lnSpc>
                <a:spcPts val="2545"/>
              </a:lnSpc>
            </a:pPr>
            <a:endParaRPr lang="en-US" sz="1815" spc="9">
              <a:solidFill>
                <a:srgbClr val="23403D"/>
              </a:solidFill>
              <a:latin typeface="TT Norms" panose="02000503030000020003"/>
              <a:ea typeface="TT Norms" panose="02000503030000020003"/>
              <a:cs typeface="TT Norms" panose="02000503030000020003"/>
              <a:sym typeface="TT Norms" panose="02000503030000020003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823211" y="3383373"/>
            <a:ext cx="3822845" cy="7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110" b="1">
                <a:solidFill>
                  <a:srgbClr val="23403D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Ֆոկուս խմբային քննարկումներ (ՖԽՔ)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025984" y="4423087"/>
            <a:ext cx="5017085" cy="221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l">
              <a:lnSpc>
                <a:spcPts val="2505"/>
              </a:lnSpc>
              <a:buFont typeface="Arial" panose="020B0604020202020204"/>
              <a:buChar char="•"/>
            </a:pPr>
            <a:r>
              <a:rPr lang="en-US" sz="1790" spc="8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Կազմակերպվել է 2 ՖԽՔ</a:t>
            </a:r>
          </a:p>
          <a:p>
            <a:pPr marL="386080" lvl="1" indent="-193040" algn="l">
              <a:lnSpc>
                <a:spcPts val="2505"/>
              </a:lnSpc>
              <a:buFont typeface="Arial" panose="020B0604020202020204"/>
              <a:buChar char="•"/>
            </a:pPr>
            <a:r>
              <a:rPr lang="en-US" sz="1790" spc="8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Ներառական և մասնակցային ձևաչափ</a:t>
            </a:r>
          </a:p>
          <a:p>
            <a:pPr marL="386080" lvl="1" indent="-193040" algn="l">
              <a:lnSpc>
                <a:spcPts val="2505"/>
              </a:lnSpc>
              <a:buFont typeface="Arial" panose="020B0604020202020204"/>
              <a:buChar char="•"/>
            </a:pPr>
            <a:r>
              <a:rPr lang="en-US" sz="1790" spc="8">
                <a:solidFill>
                  <a:srgbClr val="23403D"/>
                </a:solidFill>
                <a:latin typeface="TT Norms" panose="02000503030000020003"/>
                <a:ea typeface="TT Norms" panose="02000503030000020003"/>
                <a:cs typeface="TT Norms" panose="02000503030000020003"/>
                <a:sym typeface="TT Norms" panose="02000503030000020003"/>
              </a:rPr>
              <a:t>Մասնակիցներ՝ պետական գերատեսչությունների ներկայացուցիչներ, շահագրգիռ կառույցներ, ՔՀԿ-ներ, ոլորտային փորձագետներ և իրավաբաններ</a:t>
            </a:r>
          </a:p>
        </p:txBody>
      </p:sp>
      <p:sp>
        <p:nvSpPr>
          <p:cNvPr id="42" name="Freeform 42"/>
          <p:cNvSpPr/>
          <p:nvPr/>
        </p:nvSpPr>
        <p:spPr>
          <a:xfrm>
            <a:off x="17512126" y="925830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3"/>
            <a:stretch>
              <a:fillRect l="-12888" r="-1288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420020">
            <a:off x="15553714" y="-4128474"/>
            <a:ext cx="11945087" cy="12492557"/>
            <a:chOff x="0" y="0"/>
            <a:chExt cx="759608" cy="794422"/>
          </a:xfrm>
        </p:grpSpPr>
        <p:sp>
          <p:nvSpPr>
            <p:cNvPr id="4" name="Freeform 4"/>
            <p:cNvSpPr/>
            <p:nvPr/>
          </p:nvSpPr>
          <p:spPr>
            <a:xfrm>
              <a:off x="3294" y="0"/>
              <a:ext cx="753019" cy="794422"/>
            </a:xfrm>
            <a:custGeom>
              <a:avLst/>
              <a:gdLst/>
              <a:ahLst/>
              <a:cxnLst/>
              <a:rect l="l" t="t" r="r" b="b"/>
              <a:pathLst>
                <a:path w="753019" h="794422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23403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20020">
            <a:off x="16036011" y="-3574083"/>
            <a:ext cx="9825247" cy="11469044"/>
            <a:chOff x="0" y="0"/>
            <a:chExt cx="680562" cy="794422"/>
          </a:xfrm>
        </p:grpSpPr>
        <p:sp>
          <p:nvSpPr>
            <p:cNvPr id="7" name="Freeform 7"/>
            <p:cNvSpPr/>
            <p:nvPr/>
          </p:nvSpPr>
          <p:spPr>
            <a:xfrm>
              <a:off x="5340" y="0"/>
              <a:ext cx="669881" cy="794422"/>
            </a:xfrm>
            <a:custGeom>
              <a:avLst/>
              <a:gdLst/>
              <a:ahLst/>
              <a:cxnLst/>
              <a:rect l="l" t="t" r="r" b="b"/>
              <a:pathLst>
                <a:path w="669881" h="794422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420020">
            <a:off x="16395984" y="-3175691"/>
            <a:ext cx="9455738" cy="10672259"/>
            <a:chOff x="0" y="0"/>
            <a:chExt cx="703867" cy="794422"/>
          </a:xfrm>
        </p:grpSpPr>
        <p:sp>
          <p:nvSpPr>
            <p:cNvPr id="10" name="Freeform 10"/>
            <p:cNvSpPr/>
            <p:nvPr/>
          </p:nvSpPr>
          <p:spPr>
            <a:xfrm rot="8874346">
              <a:off x="15714" y="-13461"/>
              <a:ext cx="672440" cy="821345"/>
            </a:xfrm>
            <a:custGeom>
              <a:avLst/>
              <a:gdLst/>
              <a:ahLst/>
              <a:cxnLst/>
              <a:rect l="l" t="t" r="r" b="b"/>
              <a:pathLst>
                <a:path w="672440" h="821345">
                  <a:moveTo>
                    <a:pt x="59166" y="211103"/>
                  </a:moveTo>
                  <a:lnTo>
                    <a:pt x="400164" y="7722"/>
                  </a:lnTo>
                  <a:cubicBezTo>
                    <a:pt x="413113" y="0"/>
                    <a:pt x="429296" y="181"/>
                    <a:pt x="442068" y="8191"/>
                  </a:cubicBezTo>
                  <a:lnTo>
                    <a:pt x="652457" y="140138"/>
                  </a:lnTo>
                  <a:cubicBezTo>
                    <a:pt x="665230" y="148149"/>
                    <a:pt x="672439" y="162639"/>
                    <a:pt x="671125" y="177658"/>
                  </a:cubicBezTo>
                  <a:lnTo>
                    <a:pt x="636510" y="573190"/>
                  </a:lnTo>
                  <a:cubicBezTo>
                    <a:pt x="635165" y="588556"/>
                    <a:pt x="626520" y="602340"/>
                    <a:pt x="613273" y="610241"/>
                  </a:cubicBezTo>
                  <a:lnTo>
                    <a:pt x="272275" y="813622"/>
                  </a:lnTo>
                  <a:cubicBezTo>
                    <a:pt x="259326" y="821345"/>
                    <a:pt x="243143" y="821164"/>
                    <a:pt x="230370" y="813153"/>
                  </a:cubicBezTo>
                  <a:lnTo>
                    <a:pt x="19981" y="681206"/>
                  </a:lnTo>
                  <a:cubicBezTo>
                    <a:pt x="7209" y="673196"/>
                    <a:pt x="0" y="658706"/>
                    <a:pt x="1314" y="643686"/>
                  </a:cubicBezTo>
                  <a:lnTo>
                    <a:pt x="35929" y="248154"/>
                  </a:lnTo>
                  <a:cubicBezTo>
                    <a:pt x="37273" y="232789"/>
                    <a:pt x="45918" y="219004"/>
                    <a:pt x="59166" y="211103"/>
                  </a:cubicBezTo>
                  <a:close/>
                </a:path>
              </a:pathLst>
            </a:custGeom>
            <a:blipFill>
              <a:blip r:embed="rId4"/>
              <a:stretch>
                <a:fillRect l="-42532" t="-845" r="-58767" b="-9195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03448">
            <a:off x="16087195" y="-567063"/>
            <a:ext cx="2401361" cy="2458731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355325" y="195287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735475" y="281423"/>
            <a:ext cx="10637752" cy="512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0"/>
              </a:lnSpc>
            </a:pPr>
            <a:r>
              <a:rPr lang="en-US" sz="351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ԵԶՐԱԿԱՑՈՒԹՅՈՒՆՆԵՐ ԸՍՏ ՈԼՈՐՏՆԵՐԻ</a:t>
            </a:r>
          </a:p>
        </p:txBody>
      </p:sp>
      <p:graphicFrame>
        <p:nvGraphicFramePr>
          <p:cNvPr id="18" name="Object 18"/>
          <p:cNvGraphicFramePr/>
          <p:nvPr/>
        </p:nvGraphicFramePr>
        <p:xfrm>
          <a:off x="368234" y="1028700"/>
          <a:ext cx="62865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11" imgW="7543800" imgH="4191000" progId="Excel.Sheet.12">
                  <p:embed/>
                </p:oleObj>
              </mc:Choice>
              <mc:Fallback>
                <p:oleObj name="Worksheet" r:id="rId11" imgW="7543800" imgH="4191000" progId="Excel.Sheet.12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234" y="1028700"/>
                        <a:ext cx="62865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 rot="5400000">
            <a:off x="563003" y="6175175"/>
            <a:ext cx="323014" cy="404381"/>
            <a:chOff x="0" y="0"/>
            <a:chExt cx="812800" cy="1017545"/>
          </a:xfrm>
        </p:grpSpPr>
        <p:sp>
          <p:nvSpPr>
            <p:cNvPr id="21" name="Freeform 20"/>
            <p:cNvSpPr/>
            <p:nvPr/>
          </p:nvSpPr>
          <p:spPr>
            <a:xfrm>
              <a:off x="68921" y="162361"/>
              <a:ext cx="674959" cy="855184"/>
            </a:xfrm>
            <a:custGeom>
              <a:avLst/>
              <a:gdLst/>
              <a:ahLst/>
              <a:cxnLst/>
              <a:rect l="l" t="t" r="r" b="b"/>
              <a:pathLst>
                <a:path w="674959" h="855184">
                  <a:moveTo>
                    <a:pt x="426377" y="60221"/>
                  </a:moveTo>
                  <a:lnTo>
                    <a:pt x="654981" y="632602"/>
                  </a:lnTo>
                  <a:cubicBezTo>
                    <a:pt x="674958" y="682621"/>
                    <a:pt x="668831" y="739290"/>
                    <a:pt x="638623" y="783883"/>
                  </a:cubicBezTo>
                  <a:cubicBezTo>
                    <a:pt x="608416" y="828475"/>
                    <a:pt x="558062" y="855184"/>
                    <a:pt x="504201" y="855184"/>
                  </a:cubicBezTo>
                  <a:lnTo>
                    <a:pt x="170757" y="855184"/>
                  </a:lnTo>
                  <a:cubicBezTo>
                    <a:pt x="116896" y="855184"/>
                    <a:pt x="66542" y="828475"/>
                    <a:pt x="36335" y="783883"/>
                  </a:cubicBezTo>
                  <a:cubicBezTo>
                    <a:pt x="6127" y="739290"/>
                    <a:pt x="0" y="682621"/>
                    <a:pt x="19977" y="632602"/>
                  </a:cubicBezTo>
                  <a:lnTo>
                    <a:pt x="248581" y="60221"/>
                  </a:lnTo>
                  <a:cubicBezTo>
                    <a:pt x="263106" y="23853"/>
                    <a:pt x="298318" y="0"/>
                    <a:pt x="337479" y="0"/>
                  </a:cubicBezTo>
                  <a:cubicBezTo>
                    <a:pt x="376640" y="0"/>
                    <a:pt x="411852" y="23853"/>
                    <a:pt x="426377" y="60221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2" name="TextBox 21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 rot="5400000">
            <a:off x="563003" y="6838885"/>
            <a:ext cx="323014" cy="404381"/>
            <a:chOff x="0" y="0"/>
            <a:chExt cx="812800" cy="1017545"/>
          </a:xfrm>
        </p:grpSpPr>
        <p:sp>
          <p:nvSpPr>
            <p:cNvPr id="24" name="Freeform 23"/>
            <p:cNvSpPr/>
            <p:nvPr/>
          </p:nvSpPr>
          <p:spPr>
            <a:xfrm>
              <a:off x="68921" y="162361"/>
              <a:ext cx="674959" cy="855184"/>
            </a:xfrm>
            <a:custGeom>
              <a:avLst/>
              <a:gdLst/>
              <a:ahLst/>
              <a:cxnLst/>
              <a:rect l="l" t="t" r="r" b="b"/>
              <a:pathLst>
                <a:path w="674959" h="855184">
                  <a:moveTo>
                    <a:pt x="426377" y="60221"/>
                  </a:moveTo>
                  <a:lnTo>
                    <a:pt x="654981" y="632602"/>
                  </a:lnTo>
                  <a:cubicBezTo>
                    <a:pt x="674958" y="682621"/>
                    <a:pt x="668831" y="739290"/>
                    <a:pt x="638623" y="783883"/>
                  </a:cubicBezTo>
                  <a:cubicBezTo>
                    <a:pt x="608416" y="828475"/>
                    <a:pt x="558062" y="855184"/>
                    <a:pt x="504201" y="855184"/>
                  </a:cubicBezTo>
                  <a:lnTo>
                    <a:pt x="170757" y="855184"/>
                  </a:lnTo>
                  <a:cubicBezTo>
                    <a:pt x="116896" y="855184"/>
                    <a:pt x="66542" y="828475"/>
                    <a:pt x="36335" y="783883"/>
                  </a:cubicBezTo>
                  <a:cubicBezTo>
                    <a:pt x="6127" y="739290"/>
                    <a:pt x="0" y="682621"/>
                    <a:pt x="19977" y="632602"/>
                  </a:cubicBezTo>
                  <a:lnTo>
                    <a:pt x="248581" y="60221"/>
                  </a:lnTo>
                  <a:cubicBezTo>
                    <a:pt x="263106" y="23853"/>
                    <a:pt x="298318" y="0"/>
                    <a:pt x="337479" y="0"/>
                  </a:cubicBezTo>
                  <a:cubicBezTo>
                    <a:pt x="376640" y="0"/>
                    <a:pt x="411852" y="23853"/>
                    <a:pt x="426377" y="60221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 rot="5400000">
            <a:off x="563003" y="7502594"/>
            <a:ext cx="323014" cy="404381"/>
            <a:chOff x="0" y="0"/>
            <a:chExt cx="812800" cy="1017545"/>
          </a:xfrm>
        </p:grpSpPr>
        <p:sp>
          <p:nvSpPr>
            <p:cNvPr id="27" name="Freeform 26"/>
            <p:cNvSpPr/>
            <p:nvPr/>
          </p:nvSpPr>
          <p:spPr>
            <a:xfrm>
              <a:off x="68921" y="162361"/>
              <a:ext cx="674959" cy="855184"/>
            </a:xfrm>
            <a:custGeom>
              <a:avLst/>
              <a:gdLst/>
              <a:ahLst/>
              <a:cxnLst/>
              <a:rect l="l" t="t" r="r" b="b"/>
              <a:pathLst>
                <a:path w="674959" h="855184">
                  <a:moveTo>
                    <a:pt x="426377" y="60221"/>
                  </a:moveTo>
                  <a:lnTo>
                    <a:pt x="654981" y="632602"/>
                  </a:lnTo>
                  <a:cubicBezTo>
                    <a:pt x="674958" y="682621"/>
                    <a:pt x="668831" y="739290"/>
                    <a:pt x="638623" y="783883"/>
                  </a:cubicBezTo>
                  <a:cubicBezTo>
                    <a:pt x="608416" y="828475"/>
                    <a:pt x="558062" y="855184"/>
                    <a:pt x="504201" y="855184"/>
                  </a:cubicBezTo>
                  <a:lnTo>
                    <a:pt x="170757" y="855184"/>
                  </a:lnTo>
                  <a:cubicBezTo>
                    <a:pt x="116896" y="855184"/>
                    <a:pt x="66542" y="828475"/>
                    <a:pt x="36335" y="783883"/>
                  </a:cubicBezTo>
                  <a:cubicBezTo>
                    <a:pt x="6127" y="739290"/>
                    <a:pt x="0" y="682621"/>
                    <a:pt x="19977" y="632602"/>
                  </a:cubicBezTo>
                  <a:lnTo>
                    <a:pt x="248581" y="60221"/>
                  </a:lnTo>
                  <a:cubicBezTo>
                    <a:pt x="263106" y="23853"/>
                    <a:pt x="298318" y="0"/>
                    <a:pt x="337479" y="0"/>
                  </a:cubicBezTo>
                  <a:cubicBezTo>
                    <a:pt x="376640" y="0"/>
                    <a:pt x="411852" y="23853"/>
                    <a:pt x="426377" y="60221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563003" y="8180234"/>
            <a:ext cx="323014" cy="404381"/>
            <a:chOff x="0" y="0"/>
            <a:chExt cx="812800" cy="1017545"/>
          </a:xfrm>
        </p:grpSpPr>
        <p:sp>
          <p:nvSpPr>
            <p:cNvPr id="30" name="Freeform 29"/>
            <p:cNvSpPr/>
            <p:nvPr/>
          </p:nvSpPr>
          <p:spPr>
            <a:xfrm>
              <a:off x="68921" y="162361"/>
              <a:ext cx="674959" cy="855184"/>
            </a:xfrm>
            <a:custGeom>
              <a:avLst/>
              <a:gdLst/>
              <a:ahLst/>
              <a:cxnLst/>
              <a:rect l="l" t="t" r="r" b="b"/>
              <a:pathLst>
                <a:path w="674959" h="855184">
                  <a:moveTo>
                    <a:pt x="426377" y="60221"/>
                  </a:moveTo>
                  <a:lnTo>
                    <a:pt x="654981" y="632602"/>
                  </a:lnTo>
                  <a:cubicBezTo>
                    <a:pt x="674958" y="682621"/>
                    <a:pt x="668831" y="739290"/>
                    <a:pt x="638623" y="783883"/>
                  </a:cubicBezTo>
                  <a:cubicBezTo>
                    <a:pt x="608416" y="828475"/>
                    <a:pt x="558062" y="855184"/>
                    <a:pt x="504201" y="855184"/>
                  </a:cubicBezTo>
                  <a:lnTo>
                    <a:pt x="170757" y="855184"/>
                  </a:lnTo>
                  <a:cubicBezTo>
                    <a:pt x="116896" y="855184"/>
                    <a:pt x="66542" y="828475"/>
                    <a:pt x="36335" y="783883"/>
                  </a:cubicBezTo>
                  <a:cubicBezTo>
                    <a:pt x="6127" y="739290"/>
                    <a:pt x="0" y="682621"/>
                    <a:pt x="19977" y="632602"/>
                  </a:cubicBezTo>
                  <a:lnTo>
                    <a:pt x="248581" y="60221"/>
                  </a:lnTo>
                  <a:cubicBezTo>
                    <a:pt x="263106" y="23853"/>
                    <a:pt x="298318" y="0"/>
                    <a:pt x="337479" y="0"/>
                  </a:cubicBezTo>
                  <a:cubicBezTo>
                    <a:pt x="376640" y="0"/>
                    <a:pt x="411852" y="23853"/>
                    <a:pt x="426377" y="60221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1" name="TextBox 30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592228" y="8849538"/>
            <a:ext cx="312942" cy="391773"/>
            <a:chOff x="0" y="0"/>
            <a:chExt cx="812800" cy="1017545"/>
          </a:xfrm>
        </p:grpSpPr>
        <p:sp>
          <p:nvSpPr>
            <p:cNvPr id="33" name="Freeform 32"/>
            <p:cNvSpPr/>
            <p:nvPr/>
          </p:nvSpPr>
          <p:spPr>
            <a:xfrm>
              <a:off x="71139" y="167587"/>
              <a:ext cx="670523" cy="849959"/>
            </a:xfrm>
            <a:custGeom>
              <a:avLst/>
              <a:gdLst/>
              <a:ahLst/>
              <a:cxnLst/>
              <a:rect l="l" t="t" r="r" b="b"/>
              <a:pathLst>
                <a:path w="670523" h="849959">
                  <a:moveTo>
                    <a:pt x="427019" y="62158"/>
                  </a:moveTo>
                  <a:lnTo>
                    <a:pt x="649903" y="620213"/>
                  </a:lnTo>
                  <a:cubicBezTo>
                    <a:pt x="670522" y="671841"/>
                    <a:pt x="664198" y="730335"/>
                    <a:pt x="633018" y="776362"/>
                  </a:cubicBezTo>
                  <a:cubicBezTo>
                    <a:pt x="601839" y="822389"/>
                    <a:pt x="549863" y="849958"/>
                    <a:pt x="494270" y="849958"/>
                  </a:cubicBezTo>
                  <a:lnTo>
                    <a:pt x="176252" y="849958"/>
                  </a:lnTo>
                  <a:cubicBezTo>
                    <a:pt x="120659" y="849958"/>
                    <a:pt x="68683" y="822389"/>
                    <a:pt x="37504" y="776362"/>
                  </a:cubicBezTo>
                  <a:cubicBezTo>
                    <a:pt x="6325" y="730335"/>
                    <a:pt x="0" y="671841"/>
                    <a:pt x="20620" y="620213"/>
                  </a:cubicBezTo>
                  <a:lnTo>
                    <a:pt x="243502" y="62158"/>
                  </a:lnTo>
                  <a:cubicBezTo>
                    <a:pt x="258495" y="24620"/>
                    <a:pt x="294840" y="0"/>
                    <a:pt x="335261" y="0"/>
                  </a:cubicBezTo>
                  <a:cubicBezTo>
                    <a:pt x="375682" y="0"/>
                    <a:pt x="412027" y="24620"/>
                    <a:pt x="427019" y="6215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4" name="TextBox 33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66612" y="6455439"/>
            <a:ext cx="807124" cy="60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5"/>
              </a:lnSpc>
            </a:pPr>
            <a:r>
              <a:rPr lang="en-US" sz="26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179966" y="8706360"/>
            <a:ext cx="20647932" cy="1691912"/>
          </a:xfrm>
          <a:custGeom>
            <a:avLst/>
            <a:gdLst/>
            <a:ahLst/>
            <a:cxnLst/>
            <a:rect l="l" t="t" r="r" b="b"/>
            <a:pathLst>
              <a:path w="20647932" h="1691912">
                <a:moveTo>
                  <a:pt x="0" y="0"/>
                </a:moveTo>
                <a:lnTo>
                  <a:pt x="20647932" y="0"/>
                </a:lnTo>
                <a:lnTo>
                  <a:pt x="20647932" y="1691911"/>
                </a:lnTo>
                <a:lnTo>
                  <a:pt x="0" y="1691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4223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280808" y="-51637"/>
            <a:ext cx="490323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AGENDA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043691" y="-2262743"/>
            <a:ext cx="8327563" cy="4117412"/>
            <a:chOff x="0" y="0"/>
            <a:chExt cx="1290157" cy="6378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0157" cy="637895"/>
            </a:xfrm>
            <a:custGeom>
              <a:avLst/>
              <a:gdLst/>
              <a:ahLst/>
              <a:cxnLst/>
              <a:rect l="l" t="t" r="r" b="b"/>
              <a:pathLst>
                <a:path w="1290157" h="637895">
                  <a:moveTo>
                    <a:pt x="0" y="0"/>
                  </a:moveTo>
                  <a:lnTo>
                    <a:pt x="1290157" y="0"/>
                  </a:lnTo>
                  <a:lnTo>
                    <a:pt x="1290157" y="637895"/>
                  </a:lnTo>
                  <a:lnTo>
                    <a:pt x="0" y="637895"/>
                  </a:lnTo>
                  <a:close/>
                </a:path>
              </a:pathLst>
            </a:custGeom>
            <a:blipFill>
              <a:blip r:embed="rId5"/>
              <a:stretch>
                <a:fillRect t="-7768" b="-7768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864624" y="-1563187"/>
            <a:ext cx="9272041" cy="3541681"/>
            <a:chOff x="0" y="0"/>
            <a:chExt cx="930920" cy="3555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0920" cy="355587"/>
            </a:xfrm>
            <a:custGeom>
              <a:avLst/>
              <a:gdLst/>
              <a:ahLst/>
              <a:cxnLst/>
              <a:rect l="l" t="t" r="r" b="b"/>
              <a:pathLst>
                <a:path w="930920" h="355587">
                  <a:moveTo>
                    <a:pt x="727720" y="0"/>
                  </a:moveTo>
                  <a:lnTo>
                    <a:pt x="0" y="0"/>
                  </a:lnTo>
                  <a:lnTo>
                    <a:pt x="203200" y="355587"/>
                  </a:lnTo>
                  <a:lnTo>
                    <a:pt x="930920" y="355587"/>
                  </a:lnTo>
                  <a:lnTo>
                    <a:pt x="7277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4977782" y="-1723611"/>
            <a:ext cx="4612179" cy="3862529"/>
            <a:chOff x="0" y="0"/>
            <a:chExt cx="812800" cy="680690"/>
          </a:xfrm>
        </p:grpSpPr>
        <p:sp>
          <p:nvSpPr>
            <p:cNvPr id="11" name="Freeform 11"/>
            <p:cNvSpPr/>
            <p:nvPr/>
          </p:nvSpPr>
          <p:spPr>
            <a:xfrm>
              <a:off x="20421" y="28584"/>
              <a:ext cx="771959" cy="652106"/>
            </a:xfrm>
            <a:custGeom>
              <a:avLst/>
              <a:gdLst/>
              <a:ahLst/>
              <a:cxnLst/>
              <a:rect l="l" t="t" r="r" b="b"/>
              <a:pathLst>
                <a:path w="771959" h="652106">
                  <a:moveTo>
                    <a:pt x="411794" y="14654"/>
                  </a:moveTo>
                  <a:lnTo>
                    <a:pt x="766564" y="608868"/>
                  </a:lnTo>
                  <a:cubicBezTo>
                    <a:pt x="771838" y="617701"/>
                    <a:pt x="771958" y="628686"/>
                    <a:pt x="766880" y="637632"/>
                  </a:cubicBezTo>
                  <a:cubicBezTo>
                    <a:pt x="761802" y="646578"/>
                    <a:pt x="752309" y="652106"/>
                    <a:pt x="742022" y="652106"/>
                  </a:cubicBezTo>
                  <a:lnTo>
                    <a:pt x="29936" y="652106"/>
                  </a:lnTo>
                  <a:cubicBezTo>
                    <a:pt x="19649" y="652106"/>
                    <a:pt x="10156" y="646578"/>
                    <a:pt x="5078" y="637632"/>
                  </a:cubicBezTo>
                  <a:cubicBezTo>
                    <a:pt x="0" y="628686"/>
                    <a:pt x="120" y="617701"/>
                    <a:pt x="5394" y="608868"/>
                  </a:cubicBezTo>
                  <a:lnTo>
                    <a:pt x="360164" y="14654"/>
                  </a:lnTo>
                  <a:cubicBezTo>
                    <a:pt x="365590" y="5566"/>
                    <a:pt x="375395" y="0"/>
                    <a:pt x="385979" y="0"/>
                  </a:cubicBezTo>
                  <a:cubicBezTo>
                    <a:pt x="396563" y="0"/>
                    <a:pt x="406368" y="5566"/>
                    <a:pt x="411794" y="14654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249360"/>
              <a:ext cx="558800" cy="38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56174" y="-1944187"/>
            <a:ext cx="14319000" cy="3541681"/>
            <a:chOff x="0" y="0"/>
            <a:chExt cx="1437638" cy="355587"/>
          </a:xfrm>
        </p:grpSpPr>
        <p:sp>
          <p:nvSpPr>
            <p:cNvPr id="14" name="Freeform 14"/>
            <p:cNvSpPr/>
            <p:nvPr/>
          </p:nvSpPr>
          <p:spPr>
            <a:xfrm>
              <a:off x="6383" y="0"/>
              <a:ext cx="1424873" cy="355587"/>
            </a:xfrm>
            <a:custGeom>
              <a:avLst/>
              <a:gdLst/>
              <a:ahLst/>
              <a:cxnLst/>
              <a:rect l="l" t="t" r="r" b="b"/>
              <a:pathLst>
                <a:path w="1424873" h="355587">
                  <a:moveTo>
                    <a:pt x="1211835" y="0"/>
                  </a:moveTo>
                  <a:lnTo>
                    <a:pt x="9837" y="0"/>
                  </a:lnTo>
                  <a:cubicBezTo>
                    <a:pt x="6482" y="0"/>
                    <a:pt x="3380" y="1786"/>
                    <a:pt x="1696" y="4688"/>
                  </a:cubicBezTo>
                  <a:cubicBezTo>
                    <a:pt x="12" y="7590"/>
                    <a:pt x="0" y="11170"/>
                    <a:pt x="1665" y="14083"/>
                  </a:cubicBezTo>
                  <a:lnTo>
                    <a:pt x="188769" y="341504"/>
                  </a:lnTo>
                  <a:cubicBezTo>
                    <a:pt x="193746" y="350213"/>
                    <a:pt x="203007" y="355587"/>
                    <a:pt x="213037" y="355587"/>
                  </a:cubicBezTo>
                  <a:lnTo>
                    <a:pt x="1415035" y="355587"/>
                  </a:lnTo>
                  <a:cubicBezTo>
                    <a:pt x="1418391" y="355587"/>
                    <a:pt x="1421492" y="353801"/>
                    <a:pt x="1423176" y="350899"/>
                  </a:cubicBezTo>
                  <a:cubicBezTo>
                    <a:pt x="1424861" y="347997"/>
                    <a:pt x="1424872" y="344418"/>
                    <a:pt x="1423208" y="341504"/>
                  </a:cubicBezTo>
                  <a:lnTo>
                    <a:pt x="1236103" y="14083"/>
                  </a:lnTo>
                  <a:cubicBezTo>
                    <a:pt x="1231127" y="5374"/>
                    <a:pt x="1221865" y="0"/>
                    <a:pt x="1211835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1234438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987888" y="1978494"/>
            <a:ext cx="26028513" cy="6642141"/>
            <a:chOff x="0" y="0"/>
            <a:chExt cx="1363006" cy="347822"/>
          </a:xfrm>
        </p:grpSpPr>
        <p:sp>
          <p:nvSpPr>
            <p:cNvPr id="17" name="Freeform 17"/>
            <p:cNvSpPr/>
            <p:nvPr/>
          </p:nvSpPr>
          <p:spPr>
            <a:xfrm>
              <a:off x="3568" y="0"/>
              <a:ext cx="1355870" cy="347822"/>
            </a:xfrm>
            <a:custGeom>
              <a:avLst/>
              <a:gdLst/>
              <a:ahLst/>
              <a:cxnLst/>
              <a:rect l="l" t="t" r="r" b="b"/>
              <a:pathLst>
                <a:path w="1355870" h="347822">
                  <a:moveTo>
                    <a:pt x="1147315" y="0"/>
                  </a:moveTo>
                  <a:lnTo>
                    <a:pt x="5355" y="0"/>
                  </a:lnTo>
                  <a:cubicBezTo>
                    <a:pt x="3521" y="0"/>
                    <a:pt x="1827" y="981"/>
                    <a:pt x="913" y="2572"/>
                  </a:cubicBezTo>
                  <a:cubicBezTo>
                    <a:pt x="0" y="4163"/>
                    <a:pt x="8" y="6121"/>
                    <a:pt x="933" y="7705"/>
                  </a:cubicBezTo>
                  <a:lnTo>
                    <a:pt x="195131" y="340117"/>
                  </a:lnTo>
                  <a:cubicBezTo>
                    <a:pt x="197918" y="344888"/>
                    <a:pt x="203029" y="347822"/>
                    <a:pt x="208555" y="347822"/>
                  </a:cubicBezTo>
                  <a:lnTo>
                    <a:pt x="1350515" y="347822"/>
                  </a:lnTo>
                  <a:cubicBezTo>
                    <a:pt x="1352350" y="347822"/>
                    <a:pt x="1354044" y="346841"/>
                    <a:pt x="1354957" y="345250"/>
                  </a:cubicBezTo>
                  <a:cubicBezTo>
                    <a:pt x="1355870" y="343659"/>
                    <a:pt x="1355863" y="341701"/>
                    <a:pt x="1354937" y="340117"/>
                  </a:cubicBezTo>
                  <a:lnTo>
                    <a:pt x="1160740" y="7705"/>
                  </a:lnTo>
                  <a:cubicBezTo>
                    <a:pt x="1157952" y="2933"/>
                    <a:pt x="1152841" y="0"/>
                    <a:pt x="1147315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66675"/>
              <a:ext cx="1159806" cy="414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474715" y="-1723611"/>
            <a:ext cx="2139244" cy="4418403"/>
          </a:xfrm>
          <a:custGeom>
            <a:avLst/>
            <a:gdLst/>
            <a:ahLst/>
            <a:cxnLst/>
            <a:rect l="l" t="t" r="r" b="b"/>
            <a:pathLst>
              <a:path w="2139244" h="4418403">
                <a:moveTo>
                  <a:pt x="0" y="0"/>
                </a:moveTo>
                <a:lnTo>
                  <a:pt x="2139244" y="0"/>
                </a:lnTo>
                <a:lnTo>
                  <a:pt x="2139244" y="4418403"/>
                </a:lnTo>
                <a:lnTo>
                  <a:pt x="0" y="4418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 flipV="1">
            <a:off x="1333973" y="4428698"/>
            <a:ext cx="6226867" cy="38195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854695" y="4942039"/>
            <a:ext cx="6975930" cy="38195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333973" y="5225490"/>
            <a:ext cx="6201395" cy="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10854695" y="5685412"/>
            <a:ext cx="6975930" cy="53419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 rot="5400000">
            <a:off x="902465" y="3926836"/>
            <a:ext cx="369194" cy="462194"/>
            <a:chOff x="0" y="0"/>
            <a:chExt cx="812800" cy="1017545"/>
          </a:xfrm>
        </p:grpSpPr>
        <p:sp>
          <p:nvSpPr>
            <p:cNvPr id="25" name="Freeform 25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0423187" y="4440177"/>
            <a:ext cx="369194" cy="462194"/>
            <a:chOff x="0" y="0"/>
            <a:chExt cx="812800" cy="1017545"/>
          </a:xfrm>
        </p:grpSpPr>
        <p:sp>
          <p:nvSpPr>
            <p:cNvPr id="28" name="Freeform 28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902465" y="4685433"/>
            <a:ext cx="369194" cy="462194"/>
            <a:chOff x="0" y="0"/>
            <a:chExt cx="812800" cy="1017545"/>
          </a:xfrm>
        </p:grpSpPr>
        <p:sp>
          <p:nvSpPr>
            <p:cNvPr id="31" name="Freeform 31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10423187" y="5198774"/>
            <a:ext cx="369194" cy="462194"/>
            <a:chOff x="0" y="0"/>
            <a:chExt cx="812800" cy="1017545"/>
          </a:xfrm>
        </p:grpSpPr>
        <p:sp>
          <p:nvSpPr>
            <p:cNvPr id="34" name="Freeform 34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6" name="AutoShape 36"/>
          <p:cNvSpPr/>
          <p:nvPr/>
        </p:nvSpPr>
        <p:spPr>
          <a:xfrm flipV="1">
            <a:off x="1333973" y="5948598"/>
            <a:ext cx="6201395" cy="3549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10854695" y="6461939"/>
            <a:ext cx="6950457" cy="3549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V="1">
            <a:off x="1333973" y="6698819"/>
            <a:ext cx="6201395" cy="62506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10854695" y="7234213"/>
            <a:ext cx="6933306" cy="40453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V="1">
            <a:off x="1338837" y="7479312"/>
            <a:ext cx="6196530" cy="23276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1" name="Group 41"/>
          <p:cNvGrpSpPr/>
          <p:nvPr/>
        </p:nvGrpSpPr>
        <p:grpSpPr>
          <a:xfrm rot="5400000">
            <a:off x="902465" y="5444031"/>
            <a:ext cx="369194" cy="462194"/>
            <a:chOff x="0" y="0"/>
            <a:chExt cx="812800" cy="1017545"/>
          </a:xfrm>
        </p:grpSpPr>
        <p:sp>
          <p:nvSpPr>
            <p:cNvPr id="42" name="Freeform 42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5400000">
            <a:off x="10423187" y="5957371"/>
            <a:ext cx="369194" cy="462194"/>
            <a:chOff x="0" y="0"/>
            <a:chExt cx="812800" cy="1017545"/>
          </a:xfrm>
        </p:grpSpPr>
        <p:sp>
          <p:nvSpPr>
            <p:cNvPr id="45" name="Freeform 45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5400000">
            <a:off x="902465" y="6218549"/>
            <a:ext cx="369194" cy="462194"/>
            <a:chOff x="0" y="0"/>
            <a:chExt cx="812800" cy="1017545"/>
          </a:xfrm>
        </p:grpSpPr>
        <p:sp>
          <p:nvSpPr>
            <p:cNvPr id="48" name="Freeform 48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 rot="5400000">
            <a:off x="10423187" y="6731890"/>
            <a:ext cx="369194" cy="462194"/>
            <a:chOff x="0" y="0"/>
            <a:chExt cx="812800" cy="1017545"/>
          </a:xfrm>
        </p:grpSpPr>
        <p:sp>
          <p:nvSpPr>
            <p:cNvPr id="51" name="Freeform 51"/>
            <p:cNvSpPr/>
            <p:nvPr/>
          </p:nvSpPr>
          <p:spPr>
            <a:xfrm>
              <a:off x="60300" y="142053"/>
              <a:ext cx="692201" cy="875493"/>
            </a:xfrm>
            <a:custGeom>
              <a:avLst/>
              <a:gdLst/>
              <a:ahLst/>
              <a:cxnLst/>
              <a:rect l="l" t="t" r="r" b="b"/>
              <a:pathLst>
                <a:path w="692201" h="875493">
                  <a:moveTo>
                    <a:pt x="423878" y="52688"/>
                  </a:moveTo>
                  <a:lnTo>
                    <a:pt x="674722" y="680752"/>
                  </a:lnTo>
                  <a:cubicBezTo>
                    <a:pt x="692200" y="724514"/>
                    <a:pt x="686839" y="774095"/>
                    <a:pt x="660410" y="813109"/>
                  </a:cubicBezTo>
                  <a:cubicBezTo>
                    <a:pt x="633981" y="852123"/>
                    <a:pt x="589925" y="875492"/>
                    <a:pt x="542802" y="875492"/>
                  </a:cubicBezTo>
                  <a:lnTo>
                    <a:pt x="149398" y="875492"/>
                  </a:lnTo>
                  <a:cubicBezTo>
                    <a:pt x="102275" y="875492"/>
                    <a:pt x="58219" y="852123"/>
                    <a:pt x="31790" y="813109"/>
                  </a:cubicBezTo>
                  <a:cubicBezTo>
                    <a:pt x="5361" y="774095"/>
                    <a:pt x="0" y="724514"/>
                    <a:pt x="17478" y="680752"/>
                  </a:cubicBezTo>
                  <a:lnTo>
                    <a:pt x="268322" y="52688"/>
                  </a:lnTo>
                  <a:cubicBezTo>
                    <a:pt x="281030" y="20869"/>
                    <a:pt x="311837" y="0"/>
                    <a:pt x="346100" y="0"/>
                  </a:cubicBezTo>
                  <a:cubicBezTo>
                    <a:pt x="380363" y="0"/>
                    <a:pt x="411170" y="20869"/>
                    <a:pt x="423878" y="5268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 rot="5400000">
            <a:off x="935868" y="6983541"/>
            <a:ext cx="357682" cy="447783"/>
            <a:chOff x="0" y="0"/>
            <a:chExt cx="812800" cy="1017545"/>
          </a:xfrm>
        </p:grpSpPr>
        <p:sp>
          <p:nvSpPr>
            <p:cNvPr id="54" name="Freeform 54"/>
            <p:cNvSpPr/>
            <p:nvPr/>
          </p:nvSpPr>
          <p:spPr>
            <a:xfrm>
              <a:off x="62240" y="146624"/>
              <a:ext cx="688319" cy="870921"/>
            </a:xfrm>
            <a:custGeom>
              <a:avLst/>
              <a:gdLst/>
              <a:ahLst/>
              <a:cxnLst/>
              <a:rect l="l" t="t" r="r" b="b"/>
              <a:pathLst>
                <a:path w="688319" h="870921">
                  <a:moveTo>
                    <a:pt x="424441" y="54384"/>
                  </a:moveTo>
                  <a:lnTo>
                    <a:pt x="670279" y="669913"/>
                  </a:lnTo>
                  <a:cubicBezTo>
                    <a:pt x="688320" y="715084"/>
                    <a:pt x="682786" y="766260"/>
                    <a:pt x="655506" y="806530"/>
                  </a:cubicBezTo>
                  <a:cubicBezTo>
                    <a:pt x="628227" y="846800"/>
                    <a:pt x="582753" y="870921"/>
                    <a:pt x="534113" y="870921"/>
                  </a:cubicBezTo>
                  <a:lnTo>
                    <a:pt x="154207" y="870921"/>
                  </a:lnTo>
                  <a:cubicBezTo>
                    <a:pt x="105567" y="870921"/>
                    <a:pt x="60093" y="846800"/>
                    <a:pt x="32814" y="806530"/>
                  </a:cubicBezTo>
                  <a:cubicBezTo>
                    <a:pt x="5534" y="766260"/>
                    <a:pt x="0" y="715084"/>
                    <a:pt x="18041" y="669913"/>
                  </a:cubicBezTo>
                  <a:lnTo>
                    <a:pt x="263879" y="54384"/>
                  </a:lnTo>
                  <a:cubicBezTo>
                    <a:pt x="276996" y="21541"/>
                    <a:pt x="308795" y="0"/>
                    <a:pt x="344160" y="0"/>
                  </a:cubicBezTo>
                  <a:cubicBezTo>
                    <a:pt x="379525" y="0"/>
                    <a:pt x="411324" y="21541"/>
                    <a:pt x="424441" y="54384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94907" y="7655702"/>
            <a:ext cx="5017499" cy="541222"/>
            <a:chOff x="0" y="0"/>
            <a:chExt cx="1930890" cy="208279"/>
          </a:xfrm>
        </p:grpSpPr>
        <p:sp>
          <p:nvSpPr>
            <p:cNvPr id="57" name="Freeform 57"/>
            <p:cNvSpPr/>
            <p:nvPr/>
          </p:nvSpPr>
          <p:spPr>
            <a:xfrm>
              <a:off x="25264" y="0"/>
              <a:ext cx="1880361" cy="208279"/>
            </a:xfrm>
            <a:custGeom>
              <a:avLst/>
              <a:gdLst/>
              <a:ahLst/>
              <a:cxnLst/>
              <a:rect l="l" t="t" r="r" b="b"/>
              <a:pathLst>
                <a:path w="1880361" h="208279">
                  <a:moveTo>
                    <a:pt x="1656136" y="0"/>
                  </a:moveTo>
                  <a:lnTo>
                    <a:pt x="21026" y="0"/>
                  </a:lnTo>
                  <a:cubicBezTo>
                    <a:pt x="13179" y="0"/>
                    <a:pt x="6095" y="4701"/>
                    <a:pt x="3048" y="11932"/>
                  </a:cubicBezTo>
                  <a:cubicBezTo>
                    <a:pt x="0" y="19163"/>
                    <a:pt x="1581" y="27516"/>
                    <a:pt x="7061" y="33133"/>
                  </a:cubicBezTo>
                  <a:lnTo>
                    <a:pt x="145611" y="175146"/>
                  </a:lnTo>
                  <a:cubicBezTo>
                    <a:pt x="166281" y="196332"/>
                    <a:pt x="194627" y="208279"/>
                    <a:pt x="224226" y="208279"/>
                  </a:cubicBezTo>
                  <a:lnTo>
                    <a:pt x="1859336" y="208279"/>
                  </a:lnTo>
                  <a:cubicBezTo>
                    <a:pt x="1867183" y="208279"/>
                    <a:pt x="1874266" y="203578"/>
                    <a:pt x="1877314" y="196347"/>
                  </a:cubicBezTo>
                  <a:cubicBezTo>
                    <a:pt x="1880362" y="189116"/>
                    <a:pt x="1878780" y="180763"/>
                    <a:pt x="1873301" y="175146"/>
                  </a:cubicBezTo>
                  <a:lnTo>
                    <a:pt x="1734751" y="33133"/>
                  </a:lnTo>
                  <a:cubicBezTo>
                    <a:pt x="1714081" y="11947"/>
                    <a:pt x="1685735" y="0"/>
                    <a:pt x="16561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101600" y="-66675"/>
              <a:ext cx="1727690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-801353" y="2648875"/>
            <a:ext cx="9827721" cy="1141976"/>
            <a:chOff x="0" y="0"/>
            <a:chExt cx="3782013" cy="439468"/>
          </a:xfrm>
        </p:grpSpPr>
        <p:sp>
          <p:nvSpPr>
            <p:cNvPr id="60" name="Freeform 60"/>
            <p:cNvSpPr/>
            <p:nvPr/>
          </p:nvSpPr>
          <p:spPr>
            <a:xfrm>
              <a:off x="7755" y="0"/>
              <a:ext cx="3766503" cy="439468"/>
            </a:xfrm>
            <a:custGeom>
              <a:avLst/>
              <a:gdLst/>
              <a:ahLst/>
              <a:cxnLst/>
              <a:rect l="l" t="t" r="r" b="b"/>
              <a:pathLst>
                <a:path w="3766503" h="439468">
                  <a:moveTo>
                    <a:pt x="3547425" y="0"/>
                  </a:moveTo>
                  <a:lnTo>
                    <a:pt x="15878" y="0"/>
                  </a:lnTo>
                  <a:cubicBezTo>
                    <a:pt x="10723" y="0"/>
                    <a:pt x="5924" y="2628"/>
                    <a:pt x="3148" y="6971"/>
                  </a:cubicBezTo>
                  <a:cubicBezTo>
                    <a:pt x="371" y="11313"/>
                    <a:pt x="0" y="16772"/>
                    <a:pt x="2163" y="21451"/>
                  </a:cubicBezTo>
                  <a:lnTo>
                    <a:pt x="185527" y="418017"/>
                  </a:lnTo>
                  <a:cubicBezTo>
                    <a:pt x="191574" y="431095"/>
                    <a:pt x="204669" y="439468"/>
                    <a:pt x="219078" y="439468"/>
                  </a:cubicBezTo>
                  <a:lnTo>
                    <a:pt x="3750625" y="439468"/>
                  </a:lnTo>
                  <a:cubicBezTo>
                    <a:pt x="3755780" y="439468"/>
                    <a:pt x="3760579" y="436840"/>
                    <a:pt x="3763356" y="432497"/>
                  </a:cubicBezTo>
                  <a:cubicBezTo>
                    <a:pt x="3766132" y="428154"/>
                    <a:pt x="3766503" y="422696"/>
                    <a:pt x="3764340" y="418017"/>
                  </a:cubicBezTo>
                  <a:lnTo>
                    <a:pt x="3580977" y="21451"/>
                  </a:lnTo>
                  <a:cubicBezTo>
                    <a:pt x="3574930" y="8373"/>
                    <a:pt x="3561834" y="0"/>
                    <a:pt x="35474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01600" y="-66675"/>
              <a:ext cx="3578813" cy="50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144000" y="2648875"/>
            <a:ext cx="12765683" cy="1148371"/>
            <a:chOff x="0" y="0"/>
            <a:chExt cx="4912632" cy="441929"/>
          </a:xfrm>
        </p:grpSpPr>
        <p:sp>
          <p:nvSpPr>
            <p:cNvPr id="63" name="Freeform 63"/>
            <p:cNvSpPr/>
            <p:nvPr/>
          </p:nvSpPr>
          <p:spPr>
            <a:xfrm>
              <a:off x="5941" y="0"/>
              <a:ext cx="4900751" cy="441929"/>
            </a:xfrm>
            <a:custGeom>
              <a:avLst/>
              <a:gdLst/>
              <a:ahLst/>
              <a:cxnLst/>
              <a:rect l="l" t="t" r="r" b="b"/>
              <a:pathLst>
                <a:path w="4900751" h="441929">
                  <a:moveTo>
                    <a:pt x="4685297" y="0"/>
                  </a:moveTo>
                  <a:lnTo>
                    <a:pt x="12253" y="0"/>
                  </a:lnTo>
                  <a:cubicBezTo>
                    <a:pt x="8280" y="0"/>
                    <a:pt x="4580" y="2023"/>
                    <a:pt x="2436" y="5369"/>
                  </a:cubicBezTo>
                  <a:cubicBezTo>
                    <a:pt x="293" y="8714"/>
                    <a:pt x="0" y="12920"/>
                    <a:pt x="1660" y="16530"/>
                  </a:cubicBezTo>
                  <a:lnTo>
                    <a:pt x="189658" y="425399"/>
                  </a:lnTo>
                  <a:cubicBezTo>
                    <a:pt x="194291" y="435473"/>
                    <a:pt x="204364" y="441929"/>
                    <a:pt x="215453" y="441929"/>
                  </a:cubicBezTo>
                  <a:lnTo>
                    <a:pt x="4888497" y="441929"/>
                  </a:lnTo>
                  <a:cubicBezTo>
                    <a:pt x="4892470" y="441929"/>
                    <a:pt x="4896170" y="439906"/>
                    <a:pt x="4898314" y="436561"/>
                  </a:cubicBezTo>
                  <a:cubicBezTo>
                    <a:pt x="4900458" y="433215"/>
                    <a:pt x="4900751" y="429009"/>
                    <a:pt x="4899091" y="425399"/>
                  </a:cubicBezTo>
                  <a:lnTo>
                    <a:pt x="4711092" y="16530"/>
                  </a:lnTo>
                  <a:cubicBezTo>
                    <a:pt x="4706460" y="6456"/>
                    <a:pt x="4696386" y="0"/>
                    <a:pt x="46852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01600" y="-66675"/>
              <a:ext cx="4709432" cy="508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115629" y="7607253"/>
            <a:ext cx="5017499" cy="541222"/>
            <a:chOff x="0" y="0"/>
            <a:chExt cx="1930890" cy="208279"/>
          </a:xfrm>
        </p:grpSpPr>
        <p:sp>
          <p:nvSpPr>
            <p:cNvPr id="66" name="Freeform 66"/>
            <p:cNvSpPr/>
            <p:nvPr/>
          </p:nvSpPr>
          <p:spPr>
            <a:xfrm>
              <a:off x="25264" y="0"/>
              <a:ext cx="1880361" cy="208279"/>
            </a:xfrm>
            <a:custGeom>
              <a:avLst/>
              <a:gdLst/>
              <a:ahLst/>
              <a:cxnLst/>
              <a:rect l="l" t="t" r="r" b="b"/>
              <a:pathLst>
                <a:path w="1880361" h="208279">
                  <a:moveTo>
                    <a:pt x="1656136" y="0"/>
                  </a:moveTo>
                  <a:lnTo>
                    <a:pt x="21026" y="0"/>
                  </a:lnTo>
                  <a:cubicBezTo>
                    <a:pt x="13179" y="0"/>
                    <a:pt x="6095" y="4701"/>
                    <a:pt x="3048" y="11932"/>
                  </a:cubicBezTo>
                  <a:cubicBezTo>
                    <a:pt x="0" y="19163"/>
                    <a:pt x="1581" y="27516"/>
                    <a:pt x="7061" y="33133"/>
                  </a:cubicBezTo>
                  <a:lnTo>
                    <a:pt x="145611" y="175146"/>
                  </a:lnTo>
                  <a:cubicBezTo>
                    <a:pt x="166281" y="196332"/>
                    <a:pt x="194627" y="208279"/>
                    <a:pt x="224226" y="208279"/>
                  </a:cubicBezTo>
                  <a:lnTo>
                    <a:pt x="1859336" y="208279"/>
                  </a:lnTo>
                  <a:cubicBezTo>
                    <a:pt x="1867183" y="208279"/>
                    <a:pt x="1874266" y="203578"/>
                    <a:pt x="1877314" y="196347"/>
                  </a:cubicBezTo>
                  <a:cubicBezTo>
                    <a:pt x="1880362" y="189116"/>
                    <a:pt x="1878780" y="180763"/>
                    <a:pt x="1873301" y="175146"/>
                  </a:cubicBezTo>
                  <a:lnTo>
                    <a:pt x="1734751" y="33133"/>
                  </a:lnTo>
                  <a:cubicBezTo>
                    <a:pt x="1714081" y="11947"/>
                    <a:pt x="1685735" y="0"/>
                    <a:pt x="16561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101600" y="-66675"/>
              <a:ext cx="1727690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1434741" y="3928197"/>
            <a:ext cx="5492164" cy="38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5"/>
              </a:lnSpc>
            </a:pPr>
            <a:r>
              <a:rPr lang="en-US" sz="16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0955463" y="4441538"/>
            <a:ext cx="5492164" cy="38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5"/>
              </a:lnSpc>
            </a:pPr>
            <a:r>
              <a:rPr lang="en-US" sz="16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34741" y="4649180"/>
            <a:ext cx="2691815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0955463" y="5162521"/>
            <a:ext cx="4721433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34741" y="5356483"/>
            <a:ext cx="4721433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0955463" y="5869824"/>
            <a:ext cx="6218527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34741" y="6103124"/>
            <a:ext cx="3881591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955463" y="6616465"/>
            <a:ext cx="3881591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34741" y="6849795"/>
            <a:ext cx="3881591" cy="47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5"/>
              </a:lnSpc>
            </a:pPr>
            <a:r>
              <a:rPr lang="en-US" sz="20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638325" y="3744736"/>
            <a:ext cx="922515" cy="68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30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69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908110" y="4258077"/>
            <a:ext cx="922515" cy="68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5"/>
              </a:lnSpc>
            </a:pPr>
            <a:r>
              <a:rPr lang="en-US" sz="30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569370" y="4347849"/>
            <a:ext cx="991470" cy="73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0"/>
              </a:lnSpc>
            </a:pPr>
            <a:r>
              <a:rPr lang="en-US" sz="32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21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6839155" y="4948364"/>
            <a:ext cx="991470" cy="73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0"/>
              </a:lnSpc>
            </a:pPr>
            <a:r>
              <a:rPr lang="en-US" sz="32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193623" y="7644131"/>
            <a:ext cx="4019067" cy="47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5"/>
              </a:lnSpc>
            </a:pPr>
            <a:r>
              <a:rPr lang="en-US" sz="21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ԿԱՏԱՐՈՂԱԿԱՆ ՑՈՒՑԱՆԻՇ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76158" y="2656869"/>
            <a:ext cx="7542449" cy="97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en-US" sz="203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067642" y="2725339"/>
            <a:ext cx="7720359" cy="95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1985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0714346" y="7595682"/>
            <a:ext cx="4019067" cy="47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5"/>
              </a:lnSpc>
            </a:pPr>
            <a:r>
              <a:rPr lang="en-US" sz="2140" b="1">
                <a:solidFill>
                  <a:srgbClr val="155C4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ԿԱՏԱՐՈՂԱԿԱՆ ՑՈՒՑԱՆԻՇ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6476942" y="5063153"/>
            <a:ext cx="1176326" cy="88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0"/>
              </a:lnSpc>
            </a:pPr>
            <a:r>
              <a:rPr lang="en-US" sz="387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9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6746727" y="5576494"/>
            <a:ext cx="1176326" cy="88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0"/>
              </a:lnSpc>
            </a:pPr>
            <a:r>
              <a:rPr lang="en-US" sz="387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494094" y="5894558"/>
            <a:ext cx="1089042" cy="80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5"/>
              </a:lnSpc>
            </a:pPr>
            <a:r>
              <a:rPr lang="en-US" sz="358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6746727" y="6429952"/>
            <a:ext cx="1089042" cy="80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5"/>
              </a:lnSpc>
            </a:pPr>
            <a:r>
              <a:rPr lang="en-US" sz="358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393679" y="6543243"/>
            <a:ext cx="1259589" cy="93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5"/>
              </a:lnSpc>
            </a:pPr>
            <a:r>
              <a:rPr lang="en-US" sz="41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156174" y="7454987"/>
            <a:ext cx="1862433" cy="81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5"/>
              </a:lnSpc>
            </a:pPr>
            <a:r>
              <a:rPr lang="en-US" sz="36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30.43%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6360032" y="7383636"/>
            <a:ext cx="1862433" cy="81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5"/>
              </a:lnSpc>
            </a:pPr>
            <a:r>
              <a:rPr lang="en-US" sz="36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16848" y="72253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136361" y="3108768"/>
            <a:ext cx="13563939" cy="0"/>
          </a:xfrm>
          <a:prstGeom prst="line">
            <a:avLst/>
          </a:prstGeom>
          <a:ln w="66675" cap="flat">
            <a:solidFill>
              <a:srgbClr val="1D736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136361" y="4268098"/>
            <a:ext cx="13563939" cy="0"/>
          </a:xfrm>
          <a:prstGeom prst="line">
            <a:avLst/>
          </a:prstGeom>
          <a:ln w="66675" cap="flat">
            <a:solidFill>
              <a:srgbClr val="1D736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5400000">
            <a:off x="2440116" y="3408319"/>
            <a:ext cx="564222" cy="775219"/>
            <a:chOff x="0" y="0"/>
            <a:chExt cx="812800" cy="1116756"/>
          </a:xfrm>
        </p:grpSpPr>
        <p:sp>
          <p:nvSpPr>
            <p:cNvPr id="6" name="Freeform 6"/>
            <p:cNvSpPr/>
            <p:nvPr/>
          </p:nvSpPr>
          <p:spPr>
            <a:xfrm>
              <a:off x="36203" y="96084"/>
              <a:ext cx="740394" cy="1020673"/>
            </a:xfrm>
            <a:custGeom>
              <a:avLst/>
              <a:gdLst/>
              <a:ahLst/>
              <a:cxnLst/>
              <a:rect l="l" t="t" r="r" b="b"/>
              <a:pathLst>
                <a:path w="740394" h="1020673">
                  <a:moveTo>
                    <a:pt x="417120" y="32858"/>
                  </a:moveTo>
                  <a:lnTo>
                    <a:pt x="729674" y="891731"/>
                  </a:lnTo>
                  <a:cubicBezTo>
                    <a:pt x="740394" y="921189"/>
                    <a:pt x="736070" y="954024"/>
                    <a:pt x="718089" y="979702"/>
                  </a:cubicBezTo>
                  <a:cubicBezTo>
                    <a:pt x="700108" y="1005380"/>
                    <a:pt x="670731" y="1020672"/>
                    <a:pt x="639383" y="1020672"/>
                  </a:cubicBezTo>
                  <a:lnTo>
                    <a:pt x="101011" y="1020672"/>
                  </a:lnTo>
                  <a:cubicBezTo>
                    <a:pt x="69663" y="1020672"/>
                    <a:pt x="40286" y="1005380"/>
                    <a:pt x="22305" y="979702"/>
                  </a:cubicBezTo>
                  <a:cubicBezTo>
                    <a:pt x="4324" y="954024"/>
                    <a:pt x="0" y="921189"/>
                    <a:pt x="10720" y="891731"/>
                  </a:cubicBezTo>
                  <a:lnTo>
                    <a:pt x="323274" y="32858"/>
                  </a:lnTo>
                  <a:cubicBezTo>
                    <a:pt x="330453" y="13130"/>
                    <a:pt x="349204" y="0"/>
                    <a:pt x="370197" y="0"/>
                  </a:cubicBezTo>
                  <a:cubicBezTo>
                    <a:pt x="391190" y="0"/>
                    <a:pt x="409941" y="13130"/>
                    <a:pt x="417120" y="32858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451819"/>
              <a:ext cx="558800" cy="58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136361" y="5427428"/>
            <a:ext cx="13563939" cy="0"/>
          </a:xfrm>
          <a:prstGeom prst="line">
            <a:avLst/>
          </a:prstGeom>
          <a:ln w="66675" cap="flat">
            <a:solidFill>
              <a:srgbClr val="1D736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3136361" y="6615245"/>
            <a:ext cx="13563939" cy="0"/>
          </a:xfrm>
          <a:prstGeom prst="line">
            <a:avLst/>
          </a:prstGeom>
          <a:ln w="66675" cap="flat">
            <a:solidFill>
              <a:srgbClr val="1D736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3144520" y="7748084"/>
            <a:ext cx="13555780" cy="0"/>
          </a:xfrm>
          <a:prstGeom prst="line">
            <a:avLst/>
          </a:prstGeom>
          <a:ln w="66675" cap="flat">
            <a:solidFill>
              <a:srgbClr val="1D7363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 rot="5400000">
            <a:off x="2440116" y="4567649"/>
            <a:ext cx="564222" cy="775219"/>
            <a:chOff x="0" y="0"/>
            <a:chExt cx="812800" cy="1116756"/>
          </a:xfrm>
        </p:grpSpPr>
        <p:sp>
          <p:nvSpPr>
            <p:cNvPr id="12" name="Freeform 12"/>
            <p:cNvSpPr/>
            <p:nvPr/>
          </p:nvSpPr>
          <p:spPr>
            <a:xfrm>
              <a:off x="36203" y="96084"/>
              <a:ext cx="740394" cy="1020673"/>
            </a:xfrm>
            <a:custGeom>
              <a:avLst/>
              <a:gdLst/>
              <a:ahLst/>
              <a:cxnLst/>
              <a:rect l="l" t="t" r="r" b="b"/>
              <a:pathLst>
                <a:path w="740394" h="1020673">
                  <a:moveTo>
                    <a:pt x="417120" y="32858"/>
                  </a:moveTo>
                  <a:lnTo>
                    <a:pt x="729674" y="891731"/>
                  </a:lnTo>
                  <a:cubicBezTo>
                    <a:pt x="740394" y="921189"/>
                    <a:pt x="736070" y="954024"/>
                    <a:pt x="718089" y="979702"/>
                  </a:cubicBezTo>
                  <a:cubicBezTo>
                    <a:pt x="700108" y="1005380"/>
                    <a:pt x="670731" y="1020672"/>
                    <a:pt x="639383" y="1020672"/>
                  </a:cubicBezTo>
                  <a:lnTo>
                    <a:pt x="101011" y="1020672"/>
                  </a:lnTo>
                  <a:cubicBezTo>
                    <a:pt x="69663" y="1020672"/>
                    <a:pt x="40286" y="1005380"/>
                    <a:pt x="22305" y="979702"/>
                  </a:cubicBezTo>
                  <a:cubicBezTo>
                    <a:pt x="4324" y="954024"/>
                    <a:pt x="0" y="921189"/>
                    <a:pt x="10720" y="891731"/>
                  </a:cubicBezTo>
                  <a:lnTo>
                    <a:pt x="323274" y="32858"/>
                  </a:lnTo>
                  <a:cubicBezTo>
                    <a:pt x="330453" y="13130"/>
                    <a:pt x="349204" y="0"/>
                    <a:pt x="370197" y="0"/>
                  </a:cubicBezTo>
                  <a:cubicBezTo>
                    <a:pt x="391190" y="0"/>
                    <a:pt x="409941" y="13130"/>
                    <a:pt x="417120" y="32858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451819"/>
              <a:ext cx="558800" cy="58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2440116" y="5751310"/>
            <a:ext cx="564222" cy="775219"/>
            <a:chOff x="0" y="0"/>
            <a:chExt cx="812800" cy="1116756"/>
          </a:xfrm>
        </p:grpSpPr>
        <p:sp>
          <p:nvSpPr>
            <p:cNvPr id="15" name="Freeform 15"/>
            <p:cNvSpPr/>
            <p:nvPr/>
          </p:nvSpPr>
          <p:spPr>
            <a:xfrm>
              <a:off x="36203" y="96084"/>
              <a:ext cx="740394" cy="1020673"/>
            </a:xfrm>
            <a:custGeom>
              <a:avLst/>
              <a:gdLst/>
              <a:ahLst/>
              <a:cxnLst/>
              <a:rect l="l" t="t" r="r" b="b"/>
              <a:pathLst>
                <a:path w="740394" h="1020673">
                  <a:moveTo>
                    <a:pt x="417120" y="32858"/>
                  </a:moveTo>
                  <a:lnTo>
                    <a:pt x="729674" y="891731"/>
                  </a:lnTo>
                  <a:cubicBezTo>
                    <a:pt x="740394" y="921189"/>
                    <a:pt x="736070" y="954024"/>
                    <a:pt x="718089" y="979702"/>
                  </a:cubicBezTo>
                  <a:cubicBezTo>
                    <a:pt x="700108" y="1005380"/>
                    <a:pt x="670731" y="1020672"/>
                    <a:pt x="639383" y="1020672"/>
                  </a:cubicBezTo>
                  <a:lnTo>
                    <a:pt x="101011" y="1020672"/>
                  </a:lnTo>
                  <a:cubicBezTo>
                    <a:pt x="69663" y="1020672"/>
                    <a:pt x="40286" y="1005380"/>
                    <a:pt x="22305" y="979702"/>
                  </a:cubicBezTo>
                  <a:cubicBezTo>
                    <a:pt x="4324" y="954024"/>
                    <a:pt x="0" y="921189"/>
                    <a:pt x="10720" y="891731"/>
                  </a:cubicBezTo>
                  <a:lnTo>
                    <a:pt x="323274" y="32858"/>
                  </a:lnTo>
                  <a:cubicBezTo>
                    <a:pt x="330453" y="13130"/>
                    <a:pt x="349204" y="0"/>
                    <a:pt x="370197" y="0"/>
                  </a:cubicBezTo>
                  <a:cubicBezTo>
                    <a:pt x="391190" y="0"/>
                    <a:pt x="409941" y="13130"/>
                    <a:pt x="417120" y="32858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451819"/>
              <a:ext cx="558800" cy="58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2495284" y="6921487"/>
            <a:ext cx="546630" cy="751048"/>
            <a:chOff x="0" y="0"/>
            <a:chExt cx="812800" cy="1116756"/>
          </a:xfrm>
        </p:grpSpPr>
        <p:sp>
          <p:nvSpPr>
            <p:cNvPr id="18" name="Freeform 18"/>
            <p:cNvSpPr/>
            <p:nvPr/>
          </p:nvSpPr>
          <p:spPr>
            <a:xfrm>
              <a:off x="37368" y="99176"/>
              <a:ext cx="738063" cy="1017580"/>
            </a:xfrm>
            <a:custGeom>
              <a:avLst/>
              <a:gdLst/>
              <a:ahLst/>
              <a:cxnLst/>
              <a:rect l="l" t="t" r="r" b="b"/>
              <a:pathLst>
                <a:path w="738063" h="1017580">
                  <a:moveTo>
                    <a:pt x="417465" y="33915"/>
                  </a:moveTo>
                  <a:lnTo>
                    <a:pt x="726999" y="884489"/>
                  </a:lnTo>
                  <a:cubicBezTo>
                    <a:pt x="738064" y="914895"/>
                    <a:pt x="733600" y="948787"/>
                    <a:pt x="715041" y="975292"/>
                  </a:cubicBezTo>
                  <a:cubicBezTo>
                    <a:pt x="696481" y="1001796"/>
                    <a:pt x="666159" y="1017580"/>
                    <a:pt x="633802" y="1017580"/>
                  </a:cubicBezTo>
                  <a:lnTo>
                    <a:pt x="104262" y="1017580"/>
                  </a:lnTo>
                  <a:cubicBezTo>
                    <a:pt x="71905" y="1017580"/>
                    <a:pt x="41583" y="1001796"/>
                    <a:pt x="23023" y="975292"/>
                  </a:cubicBezTo>
                  <a:cubicBezTo>
                    <a:pt x="4464" y="948787"/>
                    <a:pt x="0" y="914895"/>
                    <a:pt x="11065" y="884489"/>
                  </a:cubicBezTo>
                  <a:lnTo>
                    <a:pt x="320599" y="33915"/>
                  </a:lnTo>
                  <a:cubicBezTo>
                    <a:pt x="328009" y="13553"/>
                    <a:pt x="347363" y="0"/>
                    <a:pt x="369032" y="0"/>
                  </a:cubicBezTo>
                  <a:cubicBezTo>
                    <a:pt x="390701" y="0"/>
                    <a:pt x="410055" y="13553"/>
                    <a:pt x="417465" y="33915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451819"/>
              <a:ext cx="558800" cy="58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83397" y="2000655"/>
            <a:ext cx="9926938" cy="827125"/>
            <a:chOff x="0" y="0"/>
            <a:chExt cx="2499711" cy="208279"/>
          </a:xfrm>
        </p:grpSpPr>
        <p:sp>
          <p:nvSpPr>
            <p:cNvPr id="21" name="Freeform 21"/>
            <p:cNvSpPr/>
            <p:nvPr/>
          </p:nvSpPr>
          <p:spPr>
            <a:xfrm>
              <a:off x="12770" y="0"/>
              <a:ext cx="2474172" cy="208279"/>
            </a:xfrm>
            <a:custGeom>
              <a:avLst/>
              <a:gdLst/>
              <a:ahLst/>
              <a:cxnLst/>
              <a:rect l="l" t="t" r="r" b="b"/>
              <a:pathLst>
                <a:path w="2474172" h="208279">
                  <a:moveTo>
                    <a:pt x="2260344" y="0"/>
                  </a:moveTo>
                  <a:lnTo>
                    <a:pt x="10627" y="0"/>
                  </a:lnTo>
                  <a:cubicBezTo>
                    <a:pt x="6661" y="0"/>
                    <a:pt x="3080" y="2376"/>
                    <a:pt x="1540" y="6031"/>
                  </a:cubicBezTo>
                  <a:cubicBezTo>
                    <a:pt x="0" y="9686"/>
                    <a:pt x="799" y="13908"/>
                    <a:pt x="3569" y="16747"/>
                  </a:cubicBezTo>
                  <a:lnTo>
                    <a:pt x="174091" y="191532"/>
                  </a:lnTo>
                  <a:cubicBezTo>
                    <a:pt x="184539" y="202241"/>
                    <a:pt x="198866" y="208279"/>
                    <a:pt x="213827" y="208279"/>
                  </a:cubicBezTo>
                  <a:lnTo>
                    <a:pt x="2463544" y="208279"/>
                  </a:lnTo>
                  <a:cubicBezTo>
                    <a:pt x="2467510" y="208279"/>
                    <a:pt x="2471091" y="205903"/>
                    <a:pt x="2472631" y="202248"/>
                  </a:cubicBezTo>
                  <a:cubicBezTo>
                    <a:pt x="2474171" y="198593"/>
                    <a:pt x="2473372" y="194371"/>
                    <a:pt x="2470602" y="191532"/>
                  </a:cubicBezTo>
                  <a:lnTo>
                    <a:pt x="2300080" y="16747"/>
                  </a:lnTo>
                  <a:cubicBezTo>
                    <a:pt x="2289632" y="6038"/>
                    <a:pt x="2275305" y="0"/>
                    <a:pt x="2260344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2296511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-45166"/>
            <a:ext cx="17599933" cy="1465500"/>
            <a:chOff x="0" y="0"/>
            <a:chExt cx="4431855" cy="369029"/>
          </a:xfrm>
        </p:grpSpPr>
        <p:sp>
          <p:nvSpPr>
            <p:cNvPr id="24" name="Freeform 24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4034" y="8361743"/>
            <a:ext cx="17599933" cy="2008425"/>
            <a:chOff x="0" y="0"/>
            <a:chExt cx="4431855" cy="505743"/>
          </a:xfrm>
        </p:grpSpPr>
        <p:sp>
          <p:nvSpPr>
            <p:cNvPr id="27" name="Freeform 27"/>
            <p:cNvSpPr/>
            <p:nvPr/>
          </p:nvSpPr>
          <p:spPr>
            <a:xfrm>
              <a:off x="3816" y="0"/>
              <a:ext cx="4424223" cy="505743"/>
            </a:xfrm>
            <a:custGeom>
              <a:avLst/>
              <a:gdLst/>
              <a:ahLst/>
              <a:cxnLst/>
              <a:rect l="l" t="t" r="r" b="b"/>
              <a:pathLst>
                <a:path w="4424223" h="505743">
                  <a:moveTo>
                    <a:pt x="4211642" y="0"/>
                  </a:moveTo>
                  <a:lnTo>
                    <a:pt x="9381" y="0"/>
                  </a:lnTo>
                  <a:cubicBezTo>
                    <a:pt x="6418" y="0"/>
                    <a:pt x="3649" y="1471"/>
                    <a:pt x="1991" y="3925"/>
                  </a:cubicBezTo>
                  <a:cubicBezTo>
                    <a:pt x="332" y="6379"/>
                    <a:pt x="0" y="9496"/>
                    <a:pt x="1104" y="12245"/>
                  </a:cubicBezTo>
                  <a:lnTo>
                    <a:pt x="194464" y="493498"/>
                  </a:lnTo>
                  <a:cubicBezTo>
                    <a:pt x="197436" y="500896"/>
                    <a:pt x="204608" y="505743"/>
                    <a:pt x="212581" y="505743"/>
                  </a:cubicBezTo>
                  <a:lnTo>
                    <a:pt x="4414842" y="505743"/>
                  </a:lnTo>
                  <a:cubicBezTo>
                    <a:pt x="4417804" y="505743"/>
                    <a:pt x="4420573" y="504273"/>
                    <a:pt x="4422232" y="501818"/>
                  </a:cubicBezTo>
                  <a:cubicBezTo>
                    <a:pt x="4423891" y="499364"/>
                    <a:pt x="4424223" y="496247"/>
                    <a:pt x="4423119" y="493498"/>
                  </a:cubicBezTo>
                  <a:lnTo>
                    <a:pt x="4229759" y="12245"/>
                  </a:lnTo>
                  <a:cubicBezTo>
                    <a:pt x="4226786" y="4847"/>
                    <a:pt x="4219615" y="0"/>
                    <a:pt x="4211642" y="0"/>
                  </a:cubicBezTo>
                  <a:close/>
                </a:path>
              </a:pathLst>
            </a:custGeom>
            <a:solidFill>
              <a:srgbClr val="1D736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66675"/>
              <a:ext cx="4228655" cy="57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305375" y="3396687"/>
            <a:ext cx="4514874" cy="71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5"/>
              </a:lnSpc>
            </a:pPr>
            <a:r>
              <a:rPr lang="en-US" sz="316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05375" y="4477626"/>
            <a:ext cx="7919073" cy="71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5"/>
              </a:lnSpc>
            </a:pPr>
            <a:r>
              <a:rPr lang="en-US" sz="316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ՄԵԾԱՄԱՍԱՄԲ ԿԱՏԱՐՎԱԾ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05375" y="5618684"/>
            <a:ext cx="6510439" cy="71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5"/>
              </a:lnSpc>
            </a:pPr>
            <a:r>
              <a:rPr lang="en-US" sz="316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05375" y="6759787"/>
            <a:ext cx="6510439" cy="71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5"/>
              </a:lnSpc>
            </a:pPr>
            <a:r>
              <a:rPr lang="en-US" sz="316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33141" y="2011588"/>
            <a:ext cx="1547298" cy="103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5"/>
              </a:lnSpc>
            </a:pPr>
            <a:r>
              <a:rPr lang="en-US" sz="464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917486" y="2933836"/>
            <a:ext cx="1662953" cy="111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0"/>
              </a:lnSpc>
            </a:pPr>
            <a:r>
              <a:rPr lang="en-US" sz="4990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14045" y="2012878"/>
            <a:ext cx="7957021" cy="60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5"/>
              </a:lnSpc>
            </a:pPr>
            <a:r>
              <a:rPr lang="en-US" sz="26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2888" y="82199"/>
            <a:ext cx="15796013" cy="60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0"/>
              </a:lnSpc>
            </a:pPr>
            <a:r>
              <a:rPr lang="en-US" sz="265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1․ Կոռուպցիայի կանխարգելում և բարեվարքության համակարգերի ամրապնդում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8320" y="8761793"/>
            <a:ext cx="15811360" cy="139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ԳՈՐԾՈՂՈՒԹՅՈՒՆ 1.21. Զարգացնել անհամատեղելիության պահանջների բացահայտման և վերահսկողության գործիքները։</a:t>
            </a:r>
          </a:p>
          <a:p>
            <a:pPr algn="l">
              <a:lnSpc>
                <a:spcPts val="3845"/>
              </a:lnSpc>
            </a:pPr>
            <a:r>
              <a:rPr lang="en-US" sz="19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գնահատումների արդյունքներով գործողությունը գնահատվում է ԿԱՏԱՐՎԱԾ ՉԷ։</a:t>
            </a:r>
          </a:p>
          <a:p>
            <a:pPr algn="l">
              <a:lnSpc>
                <a:spcPts val="3845"/>
              </a:lnSpc>
            </a:pPr>
            <a:endParaRPr lang="en-US" sz="19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60707" y="664942"/>
            <a:ext cx="12483500" cy="54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2023-2024թ․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762460" y="4038142"/>
            <a:ext cx="1973004" cy="133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</a:pPr>
            <a:r>
              <a:rPr lang="en-US" sz="5920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791228" y="5288615"/>
            <a:ext cx="1826606" cy="123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65"/>
              </a:lnSpc>
            </a:pPr>
            <a:r>
              <a:rPr lang="en-US" sz="5480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22806" y="6276553"/>
            <a:ext cx="2112658" cy="143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80"/>
              </a:lnSpc>
            </a:pPr>
            <a:r>
              <a:rPr lang="en-US" sz="6340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135515" y="1856154"/>
            <a:ext cx="3123785" cy="12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0"/>
              </a:lnSpc>
            </a:pPr>
            <a:r>
              <a:rPr lang="en-US" sz="557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135515" y="2832986"/>
            <a:ext cx="3123785" cy="12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0"/>
              </a:lnSpc>
            </a:pPr>
            <a:r>
              <a:rPr lang="en-US" sz="557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33․33%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135515" y="4083216"/>
            <a:ext cx="3123785" cy="12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0"/>
              </a:lnSpc>
            </a:pPr>
            <a:r>
              <a:rPr lang="en-US" sz="557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14․29%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135515" y="5269565"/>
            <a:ext cx="3123785" cy="12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0"/>
              </a:lnSpc>
            </a:pPr>
            <a:r>
              <a:rPr lang="en-US" sz="557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47․62%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135515" y="6343782"/>
            <a:ext cx="3123785" cy="126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0"/>
              </a:lnSpc>
            </a:pPr>
            <a:r>
              <a:rPr lang="en-US" sz="5575" b="1">
                <a:solidFill>
                  <a:srgbClr val="1D7363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4․76%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1234</Words>
  <Application>Microsoft Office PowerPoint</Application>
  <PresentationFormat>Произвольный</PresentationFormat>
  <Paragraphs>267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TT Norms Bold</vt:lpstr>
      <vt:lpstr>Poppins Bold</vt:lpstr>
      <vt:lpstr>Canva Sans Bold</vt:lpstr>
      <vt:lpstr>Poppins</vt:lpstr>
      <vt:lpstr>Arial</vt:lpstr>
      <vt:lpstr>TT Norms</vt:lpstr>
      <vt:lpstr>Office Theme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ՀԱՅԱՍՏԱՆԻ ՀԱՆՐԱՊԵՏՈՒԹՅԱՆ ՀԱԿԱԿՈՌՈՒՊՑԻՈՆ ՌԱԶՄԱՎԱՐՈՒԹՅԱՆ ԻՐԱԿԱՆԱՑՄԱՆ 2023-2026 ԹՎԱԿԱՆՆԵՐԻ ՄԻՋՈՑԱՌՈՒՄՆԵՐԻ ԾՐԱԳՐԻ 2023-2024 ԹՎԱԿԱՆՆԵՐԻՆ ԻՐԱԿԱՆԱՑՄԱՆ ԵՆԹԱԿԱ ԳՈՐԾՈՂՈՒԹՅՈՒՆՆԵՐԻ ՄՇՏԱԴԻՏԱՐԿՄԱՆ ԱՐԴՅՈՒՆՔՆԵՐԻ</dc:title>
  <dc:creator/>
  <cp:lastModifiedBy>Avagyan Marianna</cp:lastModifiedBy>
  <cp:revision>6</cp:revision>
  <dcterms:created xsi:type="dcterms:W3CDTF">2006-08-16T00:00:00Z</dcterms:created>
  <dcterms:modified xsi:type="dcterms:W3CDTF">2025-06-20T13:20:25Z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B11449E2A1434C9382F0FAC0EAF3B0D0_13</vt:lpwstr>
  </property>
  <property fmtid="{D5CDD505-2E9C-101B-9397-08002B2CF9AE}" pid="3" name="KSOProductBuildVer">
    <vt:lpwstr>1033-12.2.0.21179</vt:lpwstr>
  </property>
</Properties>
</file>